
<file path=[Content_Types].xml><?xml version="1.0" encoding="utf-8"?>
<Types xmlns="http://schemas.openxmlformats.org/package/2006/content-types">
  <Default Extension="xml" ContentType="application/xml"/>
  <Default Extension="jpeg" ContentType="image/jpeg"/>
  <Default Extension="jpg" ContentType="image/pn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27432000" cy="36576000"/>
  <p:notesSz cx="6858000" cy="9144000"/>
  <p:defaultTextStyle>
    <a:defPPr>
      <a:defRPr lang="en-US"/>
    </a:defPPr>
    <a:lvl1pPr marL="0" algn="l" defTabSz="1828800" rtl="0" eaLnBrk="1" latinLnBrk="0" hangingPunct="1">
      <a:defRPr sz="7200" kern="1200">
        <a:solidFill>
          <a:schemeClr val="tx1"/>
        </a:solidFill>
        <a:latin typeface="+mn-lt"/>
        <a:ea typeface="+mn-ea"/>
        <a:cs typeface="+mn-cs"/>
      </a:defRPr>
    </a:lvl1pPr>
    <a:lvl2pPr marL="1828800" algn="l" defTabSz="1828800" rtl="0" eaLnBrk="1" latinLnBrk="0" hangingPunct="1">
      <a:defRPr sz="7200" kern="1200">
        <a:solidFill>
          <a:schemeClr val="tx1"/>
        </a:solidFill>
        <a:latin typeface="+mn-lt"/>
        <a:ea typeface="+mn-ea"/>
        <a:cs typeface="+mn-cs"/>
      </a:defRPr>
    </a:lvl2pPr>
    <a:lvl3pPr marL="3657600" algn="l" defTabSz="1828800" rtl="0" eaLnBrk="1" latinLnBrk="0" hangingPunct="1">
      <a:defRPr sz="7200" kern="1200">
        <a:solidFill>
          <a:schemeClr val="tx1"/>
        </a:solidFill>
        <a:latin typeface="+mn-lt"/>
        <a:ea typeface="+mn-ea"/>
        <a:cs typeface="+mn-cs"/>
      </a:defRPr>
    </a:lvl3pPr>
    <a:lvl4pPr marL="5486400" algn="l" defTabSz="1828800" rtl="0" eaLnBrk="1" latinLnBrk="0" hangingPunct="1">
      <a:defRPr sz="7200" kern="1200">
        <a:solidFill>
          <a:schemeClr val="tx1"/>
        </a:solidFill>
        <a:latin typeface="+mn-lt"/>
        <a:ea typeface="+mn-ea"/>
        <a:cs typeface="+mn-cs"/>
      </a:defRPr>
    </a:lvl4pPr>
    <a:lvl5pPr marL="7315200" algn="l" defTabSz="1828800" rtl="0" eaLnBrk="1" latinLnBrk="0" hangingPunct="1">
      <a:defRPr sz="7200" kern="1200">
        <a:solidFill>
          <a:schemeClr val="tx1"/>
        </a:solidFill>
        <a:latin typeface="+mn-lt"/>
        <a:ea typeface="+mn-ea"/>
        <a:cs typeface="+mn-cs"/>
      </a:defRPr>
    </a:lvl5pPr>
    <a:lvl6pPr marL="9144000" algn="l" defTabSz="1828800" rtl="0" eaLnBrk="1" latinLnBrk="0" hangingPunct="1">
      <a:defRPr sz="7200" kern="1200">
        <a:solidFill>
          <a:schemeClr val="tx1"/>
        </a:solidFill>
        <a:latin typeface="+mn-lt"/>
        <a:ea typeface="+mn-ea"/>
        <a:cs typeface="+mn-cs"/>
      </a:defRPr>
    </a:lvl6pPr>
    <a:lvl7pPr marL="10972800" algn="l" defTabSz="1828800" rtl="0" eaLnBrk="1" latinLnBrk="0" hangingPunct="1">
      <a:defRPr sz="7200" kern="1200">
        <a:solidFill>
          <a:schemeClr val="tx1"/>
        </a:solidFill>
        <a:latin typeface="+mn-lt"/>
        <a:ea typeface="+mn-ea"/>
        <a:cs typeface="+mn-cs"/>
      </a:defRPr>
    </a:lvl7pPr>
    <a:lvl8pPr marL="12801600" algn="l" defTabSz="1828800" rtl="0" eaLnBrk="1" latinLnBrk="0" hangingPunct="1">
      <a:defRPr sz="7200" kern="1200">
        <a:solidFill>
          <a:schemeClr val="tx1"/>
        </a:solidFill>
        <a:latin typeface="+mn-lt"/>
        <a:ea typeface="+mn-ea"/>
        <a:cs typeface="+mn-cs"/>
      </a:defRPr>
    </a:lvl8pPr>
    <a:lvl9pPr marL="14630400" algn="l" defTabSz="1828800" rtl="0" eaLnBrk="1" latinLnBrk="0" hangingPunct="1">
      <a:defRPr sz="7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5" autoAdjust="0"/>
    <p:restoredTop sz="96071" autoAdjust="0"/>
  </p:normalViewPr>
  <p:slideViewPr>
    <p:cSldViewPr snapToGrid="0" snapToObjects="1">
      <p:cViewPr>
        <p:scale>
          <a:sx n="76" d="100"/>
          <a:sy n="76" d="100"/>
        </p:scale>
        <p:origin x="1824" y="888"/>
      </p:cViewPr>
      <p:guideLst>
        <p:guide orient="horz" pos="11520"/>
        <p:guide pos="86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1362270"/>
            <a:ext cx="23317200" cy="7840133"/>
          </a:xfrm>
        </p:spPr>
        <p:txBody>
          <a:bodyPr/>
          <a:lstStyle/>
          <a:p>
            <a:r>
              <a:rPr lang="en-US" smtClean="0"/>
              <a:t>Click to edit Master title style</a:t>
            </a:r>
            <a:endParaRPr lang="en-US"/>
          </a:p>
        </p:txBody>
      </p:sp>
      <p:sp>
        <p:nvSpPr>
          <p:cNvPr id="3" name="Subtitle 2"/>
          <p:cNvSpPr>
            <a:spLocks noGrp="1"/>
          </p:cNvSpPr>
          <p:nvPr>
            <p:ph type="subTitle" idx="1"/>
          </p:nvPr>
        </p:nvSpPr>
        <p:spPr>
          <a:xfrm>
            <a:off x="4114800" y="20726400"/>
            <a:ext cx="19202400" cy="9347200"/>
          </a:xfrm>
        </p:spPr>
        <p:txBody>
          <a:bodyPr/>
          <a:lstStyle>
            <a:lvl1pPr marL="0" indent="0" algn="ctr">
              <a:buNone/>
              <a:defRPr>
                <a:solidFill>
                  <a:schemeClr val="tx1">
                    <a:tint val="75000"/>
                  </a:schemeClr>
                </a:solidFill>
              </a:defRPr>
            </a:lvl1pPr>
            <a:lvl2pPr marL="1828800" indent="0" algn="ctr">
              <a:buNone/>
              <a:defRPr>
                <a:solidFill>
                  <a:schemeClr val="tx1">
                    <a:tint val="75000"/>
                  </a:schemeClr>
                </a:solidFill>
              </a:defRPr>
            </a:lvl2pPr>
            <a:lvl3pPr marL="3657600" indent="0" algn="ctr">
              <a:buNone/>
              <a:defRPr>
                <a:solidFill>
                  <a:schemeClr val="tx1">
                    <a:tint val="75000"/>
                  </a:schemeClr>
                </a:solidFill>
              </a:defRPr>
            </a:lvl3pPr>
            <a:lvl4pPr marL="5486400" indent="0" algn="ctr">
              <a:buNone/>
              <a:defRPr>
                <a:solidFill>
                  <a:schemeClr val="tx1">
                    <a:tint val="75000"/>
                  </a:schemeClr>
                </a:solidFill>
              </a:defRPr>
            </a:lvl4pPr>
            <a:lvl5pPr marL="7315200" indent="0" algn="ctr">
              <a:buNone/>
              <a:defRPr>
                <a:solidFill>
                  <a:schemeClr val="tx1">
                    <a:tint val="75000"/>
                  </a:schemeClr>
                </a:solidFill>
              </a:defRPr>
            </a:lvl5pPr>
            <a:lvl6pPr marL="9144000" indent="0" algn="ctr">
              <a:buNone/>
              <a:defRPr>
                <a:solidFill>
                  <a:schemeClr val="tx1">
                    <a:tint val="75000"/>
                  </a:schemeClr>
                </a:solidFill>
              </a:defRPr>
            </a:lvl6pPr>
            <a:lvl7pPr marL="10972800" indent="0" algn="ctr">
              <a:buNone/>
              <a:defRPr>
                <a:solidFill>
                  <a:schemeClr val="tx1">
                    <a:tint val="75000"/>
                  </a:schemeClr>
                </a:solidFill>
              </a:defRPr>
            </a:lvl7pPr>
            <a:lvl8pPr marL="12801600" indent="0" algn="ctr">
              <a:buNone/>
              <a:defRPr>
                <a:solidFill>
                  <a:schemeClr val="tx1">
                    <a:tint val="75000"/>
                  </a:schemeClr>
                </a:solidFill>
              </a:defRPr>
            </a:lvl8pPr>
            <a:lvl9pPr marL="146304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F05324-D480-CF4C-8A0C-B052B1D2F711}" type="datetimeFigureOut">
              <a:rPr lang="en-US" smtClean="0"/>
              <a:t>2/24/12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D74D7D-4236-794F-AB10-2A6C8BEC722B}" type="slidenum">
              <a:rPr lang="en-US" smtClean="0"/>
              <a:t>‹#›</a:t>
            </a:fld>
            <a:endParaRPr lang="en-US"/>
          </a:p>
        </p:txBody>
      </p:sp>
    </p:spTree>
    <p:extLst>
      <p:ext uri="{BB962C8B-B14F-4D97-AF65-F5344CB8AC3E}">
        <p14:creationId xmlns:p14="http://schemas.microsoft.com/office/powerpoint/2010/main" val="1603536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F05324-D480-CF4C-8A0C-B052B1D2F711}" type="datetimeFigureOut">
              <a:rPr lang="en-US" smtClean="0"/>
              <a:t>2/24/12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D74D7D-4236-794F-AB10-2A6C8BEC722B}" type="slidenum">
              <a:rPr lang="en-US" smtClean="0"/>
              <a:t>‹#›</a:t>
            </a:fld>
            <a:endParaRPr lang="en-US"/>
          </a:p>
        </p:txBody>
      </p:sp>
    </p:spTree>
    <p:extLst>
      <p:ext uri="{BB962C8B-B14F-4D97-AF65-F5344CB8AC3E}">
        <p14:creationId xmlns:p14="http://schemas.microsoft.com/office/powerpoint/2010/main" val="4218788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64600" y="7814739"/>
            <a:ext cx="18516600" cy="1664377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14800" y="7814739"/>
            <a:ext cx="55092600" cy="1664377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F05324-D480-CF4C-8A0C-B052B1D2F711}" type="datetimeFigureOut">
              <a:rPr lang="en-US" smtClean="0"/>
              <a:t>2/24/12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D74D7D-4236-794F-AB10-2A6C8BEC722B}" type="slidenum">
              <a:rPr lang="en-US" smtClean="0"/>
              <a:t>‹#›</a:t>
            </a:fld>
            <a:endParaRPr lang="en-US"/>
          </a:p>
        </p:txBody>
      </p:sp>
    </p:spTree>
    <p:extLst>
      <p:ext uri="{BB962C8B-B14F-4D97-AF65-F5344CB8AC3E}">
        <p14:creationId xmlns:p14="http://schemas.microsoft.com/office/powerpoint/2010/main" val="3346609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F05324-D480-CF4C-8A0C-B052B1D2F711}" type="datetimeFigureOut">
              <a:rPr lang="en-US" smtClean="0"/>
              <a:t>2/24/12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D74D7D-4236-794F-AB10-2A6C8BEC722B}" type="slidenum">
              <a:rPr lang="en-US" smtClean="0"/>
              <a:t>‹#›</a:t>
            </a:fld>
            <a:endParaRPr lang="en-US"/>
          </a:p>
        </p:txBody>
      </p:sp>
    </p:spTree>
    <p:extLst>
      <p:ext uri="{BB962C8B-B14F-4D97-AF65-F5344CB8AC3E}">
        <p14:creationId xmlns:p14="http://schemas.microsoft.com/office/powerpoint/2010/main" val="1988878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9" y="23503469"/>
            <a:ext cx="23317200" cy="7264400"/>
          </a:xfrm>
        </p:spPr>
        <p:txBody>
          <a:bodyPr anchor="t"/>
          <a:lstStyle>
            <a:lvl1pPr algn="l">
              <a:defRPr sz="16000" b="1" cap="all"/>
            </a:lvl1pPr>
          </a:lstStyle>
          <a:p>
            <a:r>
              <a:rPr lang="en-US" smtClean="0"/>
              <a:t>Click to edit Master title style</a:t>
            </a:r>
            <a:endParaRPr lang="en-US"/>
          </a:p>
        </p:txBody>
      </p:sp>
      <p:sp>
        <p:nvSpPr>
          <p:cNvPr id="3" name="Text Placeholder 2"/>
          <p:cNvSpPr>
            <a:spLocks noGrp="1"/>
          </p:cNvSpPr>
          <p:nvPr>
            <p:ph type="body" idx="1"/>
          </p:nvPr>
        </p:nvSpPr>
        <p:spPr>
          <a:xfrm>
            <a:off x="2166939" y="15502472"/>
            <a:ext cx="23317200" cy="8000997"/>
          </a:xfrm>
        </p:spPr>
        <p:txBody>
          <a:bodyPr anchor="b"/>
          <a:lstStyle>
            <a:lvl1pPr marL="0" indent="0">
              <a:buNone/>
              <a:defRPr sz="8000">
                <a:solidFill>
                  <a:schemeClr val="tx1">
                    <a:tint val="75000"/>
                  </a:schemeClr>
                </a:soli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F05324-D480-CF4C-8A0C-B052B1D2F711}" type="datetimeFigureOut">
              <a:rPr lang="en-US" smtClean="0"/>
              <a:t>2/24/12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D74D7D-4236-794F-AB10-2A6C8BEC722B}" type="slidenum">
              <a:rPr lang="en-US" smtClean="0"/>
              <a:t>‹#›</a:t>
            </a:fld>
            <a:endParaRPr lang="en-US"/>
          </a:p>
        </p:txBody>
      </p:sp>
    </p:spTree>
    <p:extLst>
      <p:ext uri="{BB962C8B-B14F-4D97-AF65-F5344CB8AC3E}">
        <p14:creationId xmlns:p14="http://schemas.microsoft.com/office/powerpoint/2010/main" val="3230518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14800" y="45516800"/>
            <a:ext cx="36804600" cy="12873566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76600" y="45516800"/>
            <a:ext cx="36804600" cy="128735669"/>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F05324-D480-CF4C-8A0C-B052B1D2F711}" type="datetimeFigureOut">
              <a:rPr lang="en-US" smtClean="0"/>
              <a:t>2/24/12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D74D7D-4236-794F-AB10-2A6C8BEC722B}" type="slidenum">
              <a:rPr lang="en-US" smtClean="0"/>
              <a:t>‹#›</a:t>
            </a:fld>
            <a:endParaRPr lang="en-US"/>
          </a:p>
        </p:txBody>
      </p:sp>
    </p:spTree>
    <p:extLst>
      <p:ext uri="{BB962C8B-B14F-4D97-AF65-F5344CB8AC3E}">
        <p14:creationId xmlns:p14="http://schemas.microsoft.com/office/powerpoint/2010/main" val="2881188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1464736"/>
            <a:ext cx="24688800" cy="6096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71600" y="8187269"/>
            <a:ext cx="12120564" cy="341206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1371600" y="11599333"/>
            <a:ext cx="12120564" cy="21073536"/>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3935077" y="8187269"/>
            <a:ext cx="12125325" cy="341206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3935077" y="11599333"/>
            <a:ext cx="12125325" cy="21073536"/>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F05324-D480-CF4C-8A0C-B052B1D2F711}" type="datetimeFigureOut">
              <a:rPr lang="en-US" smtClean="0"/>
              <a:t>2/24/12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D74D7D-4236-794F-AB10-2A6C8BEC722B}" type="slidenum">
              <a:rPr lang="en-US" smtClean="0"/>
              <a:t>‹#›</a:t>
            </a:fld>
            <a:endParaRPr lang="en-US"/>
          </a:p>
        </p:txBody>
      </p:sp>
    </p:spTree>
    <p:extLst>
      <p:ext uri="{BB962C8B-B14F-4D97-AF65-F5344CB8AC3E}">
        <p14:creationId xmlns:p14="http://schemas.microsoft.com/office/powerpoint/2010/main" val="1917573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F05324-D480-CF4C-8A0C-B052B1D2F711}" type="datetimeFigureOut">
              <a:rPr lang="en-US" smtClean="0"/>
              <a:t>2/24/12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D74D7D-4236-794F-AB10-2A6C8BEC722B}" type="slidenum">
              <a:rPr lang="en-US" smtClean="0"/>
              <a:t>‹#›</a:t>
            </a:fld>
            <a:endParaRPr lang="en-US"/>
          </a:p>
        </p:txBody>
      </p:sp>
    </p:spTree>
    <p:extLst>
      <p:ext uri="{BB962C8B-B14F-4D97-AF65-F5344CB8AC3E}">
        <p14:creationId xmlns:p14="http://schemas.microsoft.com/office/powerpoint/2010/main" val="2626487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F05324-D480-CF4C-8A0C-B052B1D2F711}" type="datetimeFigureOut">
              <a:rPr lang="en-US" smtClean="0"/>
              <a:t>2/24/12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D74D7D-4236-794F-AB10-2A6C8BEC722B}" type="slidenum">
              <a:rPr lang="en-US" smtClean="0"/>
              <a:t>‹#›</a:t>
            </a:fld>
            <a:endParaRPr lang="en-US"/>
          </a:p>
        </p:txBody>
      </p:sp>
    </p:spTree>
    <p:extLst>
      <p:ext uri="{BB962C8B-B14F-4D97-AF65-F5344CB8AC3E}">
        <p14:creationId xmlns:p14="http://schemas.microsoft.com/office/powerpoint/2010/main" val="2369942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2" y="1456267"/>
            <a:ext cx="9024939" cy="6197600"/>
          </a:xfrm>
        </p:spPr>
        <p:txBody>
          <a:bodyPr anchor="b"/>
          <a:lstStyle>
            <a:lvl1pPr algn="l">
              <a:defRPr sz="8000" b="1"/>
            </a:lvl1pPr>
          </a:lstStyle>
          <a:p>
            <a:r>
              <a:rPr lang="en-US" smtClean="0"/>
              <a:t>Click to edit Master title style</a:t>
            </a:r>
            <a:endParaRPr lang="en-US"/>
          </a:p>
        </p:txBody>
      </p:sp>
      <p:sp>
        <p:nvSpPr>
          <p:cNvPr id="3" name="Content Placeholder 2"/>
          <p:cNvSpPr>
            <a:spLocks noGrp="1"/>
          </p:cNvSpPr>
          <p:nvPr>
            <p:ph idx="1"/>
          </p:nvPr>
        </p:nvSpPr>
        <p:spPr>
          <a:xfrm>
            <a:off x="10725150" y="1456269"/>
            <a:ext cx="15335250" cy="3121660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371602" y="7653869"/>
            <a:ext cx="9024939" cy="25019003"/>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F05324-D480-CF4C-8A0C-B052B1D2F711}" type="datetimeFigureOut">
              <a:rPr lang="en-US" smtClean="0"/>
              <a:t>2/24/12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D74D7D-4236-794F-AB10-2A6C8BEC722B}" type="slidenum">
              <a:rPr lang="en-US" smtClean="0"/>
              <a:t>‹#›</a:t>
            </a:fld>
            <a:endParaRPr lang="en-US"/>
          </a:p>
        </p:txBody>
      </p:sp>
    </p:spTree>
    <p:extLst>
      <p:ext uri="{BB962C8B-B14F-4D97-AF65-F5344CB8AC3E}">
        <p14:creationId xmlns:p14="http://schemas.microsoft.com/office/powerpoint/2010/main" val="83493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864" y="25603200"/>
            <a:ext cx="16459200" cy="3022603"/>
          </a:xfrm>
        </p:spPr>
        <p:txBody>
          <a:bodyPr anchor="b"/>
          <a:lstStyle>
            <a:lvl1pPr algn="l">
              <a:defRPr sz="8000" b="1"/>
            </a:lvl1pPr>
          </a:lstStyle>
          <a:p>
            <a:r>
              <a:rPr lang="en-US" smtClean="0"/>
              <a:t>Click to edit Master title style</a:t>
            </a:r>
            <a:endParaRPr lang="en-US"/>
          </a:p>
        </p:txBody>
      </p:sp>
      <p:sp>
        <p:nvSpPr>
          <p:cNvPr id="3" name="Picture Placeholder 2"/>
          <p:cNvSpPr>
            <a:spLocks noGrp="1"/>
          </p:cNvSpPr>
          <p:nvPr>
            <p:ph type="pic" idx="1"/>
          </p:nvPr>
        </p:nvSpPr>
        <p:spPr>
          <a:xfrm>
            <a:off x="5376864" y="3268133"/>
            <a:ext cx="16459200" cy="21945600"/>
          </a:xfrm>
        </p:spPr>
        <p:txBody>
          <a:bodyPr/>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endParaRPr lang="en-US"/>
          </a:p>
        </p:txBody>
      </p:sp>
      <p:sp>
        <p:nvSpPr>
          <p:cNvPr id="4" name="Text Placeholder 3"/>
          <p:cNvSpPr>
            <a:spLocks noGrp="1"/>
          </p:cNvSpPr>
          <p:nvPr>
            <p:ph type="body" sz="half" idx="2"/>
          </p:nvPr>
        </p:nvSpPr>
        <p:spPr>
          <a:xfrm>
            <a:off x="5376864" y="28625803"/>
            <a:ext cx="16459200" cy="4292597"/>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F05324-D480-CF4C-8A0C-B052B1D2F711}" type="datetimeFigureOut">
              <a:rPr lang="en-US" smtClean="0"/>
              <a:t>2/24/12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D74D7D-4236-794F-AB10-2A6C8BEC722B}" type="slidenum">
              <a:rPr lang="en-US" smtClean="0"/>
              <a:t>‹#›</a:t>
            </a:fld>
            <a:endParaRPr lang="en-US"/>
          </a:p>
        </p:txBody>
      </p:sp>
    </p:spTree>
    <p:extLst>
      <p:ext uri="{BB962C8B-B14F-4D97-AF65-F5344CB8AC3E}">
        <p14:creationId xmlns:p14="http://schemas.microsoft.com/office/powerpoint/2010/main" val="23744706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1464736"/>
            <a:ext cx="24688800" cy="6096000"/>
          </a:xfrm>
          <a:prstGeom prst="rect">
            <a:avLst/>
          </a:prstGeom>
        </p:spPr>
        <p:txBody>
          <a:bodyPr vert="horz" lIns="365760" tIns="182880" rIns="365760" bIns="18288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371600" y="8534403"/>
            <a:ext cx="24688800" cy="24138469"/>
          </a:xfrm>
          <a:prstGeom prst="rect">
            <a:avLst/>
          </a:prstGeom>
        </p:spPr>
        <p:txBody>
          <a:bodyPr vert="horz" lIns="365760" tIns="182880" rIns="365760" bIns="18288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371600" y="33900536"/>
            <a:ext cx="6400800" cy="1947333"/>
          </a:xfrm>
          <a:prstGeom prst="rect">
            <a:avLst/>
          </a:prstGeom>
        </p:spPr>
        <p:txBody>
          <a:bodyPr vert="horz" lIns="365760" tIns="182880" rIns="365760" bIns="182880" rtlCol="0" anchor="ctr"/>
          <a:lstStyle>
            <a:lvl1pPr algn="l">
              <a:defRPr sz="4800">
                <a:solidFill>
                  <a:schemeClr val="tx1">
                    <a:tint val="75000"/>
                  </a:schemeClr>
                </a:solidFill>
              </a:defRPr>
            </a:lvl1pPr>
          </a:lstStyle>
          <a:p>
            <a:fld id="{EBF05324-D480-CF4C-8A0C-B052B1D2F711}" type="datetimeFigureOut">
              <a:rPr lang="en-US" smtClean="0"/>
              <a:t>2/24/12</a:t>
            </a:fld>
            <a:endParaRPr lang="en-US"/>
          </a:p>
        </p:txBody>
      </p:sp>
      <p:sp>
        <p:nvSpPr>
          <p:cNvPr id="5" name="Footer Placeholder 4"/>
          <p:cNvSpPr>
            <a:spLocks noGrp="1"/>
          </p:cNvSpPr>
          <p:nvPr>
            <p:ph type="ftr" sz="quarter" idx="3"/>
          </p:nvPr>
        </p:nvSpPr>
        <p:spPr>
          <a:xfrm>
            <a:off x="9372600" y="33900536"/>
            <a:ext cx="8686800" cy="1947333"/>
          </a:xfrm>
          <a:prstGeom prst="rect">
            <a:avLst/>
          </a:prstGeom>
        </p:spPr>
        <p:txBody>
          <a:bodyPr vert="horz" lIns="365760" tIns="182880" rIns="365760" bIns="18288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659600" y="33900536"/>
            <a:ext cx="6400800" cy="1947333"/>
          </a:xfrm>
          <a:prstGeom prst="rect">
            <a:avLst/>
          </a:prstGeom>
        </p:spPr>
        <p:txBody>
          <a:bodyPr vert="horz" lIns="365760" tIns="182880" rIns="365760" bIns="182880" rtlCol="0" anchor="ctr"/>
          <a:lstStyle>
            <a:lvl1pPr algn="r">
              <a:defRPr sz="4800">
                <a:solidFill>
                  <a:schemeClr val="tx1">
                    <a:tint val="75000"/>
                  </a:schemeClr>
                </a:solidFill>
              </a:defRPr>
            </a:lvl1pPr>
          </a:lstStyle>
          <a:p>
            <a:fld id="{5BD74D7D-4236-794F-AB10-2A6C8BEC722B}" type="slidenum">
              <a:rPr lang="en-US" smtClean="0"/>
              <a:t>‹#›</a:t>
            </a:fld>
            <a:endParaRPr lang="en-US"/>
          </a:p>
        </p:txBody>
      </p:sp>
    </p:spTree>
    <p:extLst>
      <p:ext uri="{BB962C8B-B14F-4D97-AF65-F5344CB8AC3E}">
        <p14:creationId xmlns:p14="http://schemas.microsoft.com/office/powerpoint/2010/main" val="3003598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828800" rtl="0" eaLnBrk="1" latinLnBrk="0" hangingPunct="1">
        <a:spcBef>
          <a:spcPct val="0"/>
        </a:spcBef>
        <a:buNone/>
        <a:defRPr sz="17600" kern="1200">
          <a:solidFill>
            <a:schemeClr val="tx1"/>
          </a:solidFill>
          <a:latin typeface="+mj-lt"/>
          <a:ea typeface="+mj-ea"/>
          <a:cs typeface="+mj-cs"/>
        </a:defRPr>
      </a:lvl1pPr>
    </p:titleStyle>
    <p:bodyStyle>
      <a:lvl1pPr marL="1371600" indent="-1371600" algn="l" defTabSz="1828800" rtl="0" eaLnBrk="1" latinLnBrk="0" hangingPunct="1">
        <a:spcBef>
          <a:spcPct val="20000"/>
        </a:spcBef>
        <a:buFont typeface="Arial"/>
        <a:buChar char="•"/>
        <a:defRPr sz="12800" kern="1200">
          <a:solidFill>
            <a:schemeClr val="tx1"/>
          </a:solidFill>
          <a:latin typeface="+mn-lt"/>
          <a:ea typeface="+mn-ea"/>
          <a:cs typeface="+mn-cs"/>
        </a:defRPr>
      </a:lvl1pPr>
      <a:lvl2pPr marL="2971800" indent="-1143000" algn="l" defTabSz="1828800" rtl="0" eaLnBrk="1" latinLnBrk="0" hangingPunct="1">
        <a:spcBef>
          <a:spcPct val="20000"/>
        </a:spcBef>
        <a:buFont typeface="Arial"/>
        <a:buChar char="–"/>
        <a:defRPr sz="11200" kern="1200">
          <a:solidFill>
            <a:schemeClr val="tx1"/>
          </a:solidFill>
          <a:latin typeface="+mn-lt"/>
          <a:ea typeface="+mn-ea"/>
          <a:cs typeface="+mn-cs"/>
        </a:defRPr>
      </a:lvl2pPr>
      <a:lvl3pPr marL="4572000" indent="-914400" algn="l" defTabSz="1828800" rtl="0" eaLnBrk="1" latinLnBrk="0" hangingPunct="1">
        <a:spcBef>
          <a:spcPct val="20000"/>
        </a:spcBef>
        <a:buFont typeface="Arial"/>
        <a:buChar char="•"/>
        <a:defRPr sz="9600" kern="1200">
          <a:solidFill>
            <a:schemeClr val="tx1"/>
          </a:solidFill>
          <a:latin typeface="+mn-lt"/>
          <a:ea typeface="+mn-ea"/>
          <a:cs typeface="+mn-cs"/>
        </a:defRPr>
      </a:lvl3pPr>
      <a:lvl4pPr marL="6400800" indent="-914400" algn="l" defTabSz="1828800" rtl="0" eaLnBrk="1" latinLnBrk="0" hangingPunct="1">
        <a:spcBef>
          <a:spcPct val="20000"/>
        </a:spcBef>
        <a:buFont typeface="Arial"/>
        <a:buChar char="–"/>
        <a:defRPr sz="8000" kern="1200">
          <a:solidFill>
            <a:schemeClr val="tx1"/>
          </a:solidFill>
          <a:latin typeface="+mn-lt"/>
          <a:ea typeface="+mn-ea"/>
          <a:cs typeface="+mn-cs"/>
        </a:defRPr>
      </a:lvl4pPr>
      <a:lvl5pPr marL="8229600" indent="-914400" algn="l" defTabSz="1828800" rtl="0" eaLnBrk="1" latinLnBrk="0" hangingPunct="1">
        <a:spcBef>
          <a:spcPct val="20000"/>
        </a:spcBef>
        <a:buFont typeface="Arial"/>
        <a:buChar char="»"/>
        <a:defRPr sz="8000" kern="1200">
          <a:solidFill>
            <a:schemeClr val="tx1"/>
          </a:solidFill>
          <a:latin typeface="+mn-lt"/>
          <a:ea typeface="+mn-ea"/>
          <a:cs typeface="+mn-cs"/>
        </a:defRPr>
      </a:lvl5pPr>
      <a:lvl6pPr marL="10058400" indent="-914400" algn="l" defTabSz="1828800" rtl="0" eaLnBrk="1" latinLnBrk="0" hangingPunct="1">
        <a:spcBef>
          <a:spcPct val="20000"/>
        </a:spcBef>
        <a:buFont typeface="Arial"/>
        <a:buChar char="•"/>
        <a:defRPr sz="8000" kern="1200">
          <a:solidFill>
            <a:schemeClr val="tx1"/>
          </a:solidFill>
          <a:latin typeface="+mn-lt"/>
          <a:ea typeface="+mn-ea"/>
          <a:cs typeface="+mn-cs"/>
        </a:defRPr>
      </a:lvl6pPr>
      <a:lvl7pPr marL="11887200" indent="-914400" algn="l" defTabSz="1828800" rtl="0" eaLnBrk="1" latinLnBrk="0" hangingPunct="1">
        <a:spcBef>
          <a:spcPct val="20000"/>
        </a:spcBef>
        <a:buFont typeface="Arial"/>
        <a:buChar char="•"/>
        <a:defRPr sz="8000" kern="1200">
          <a:solidFill>
            <a:schemeClr val="tx1"/>
          </a:solidFill>
          <a:latin typeface="+mn-lt"/>
          <a:ea typeface="+mn-ea"/>
          <a:cs typeface="+mn-cs"/>
        </a:defRPr>
      </a:lvl7pPr>
      <a:lvl8pPr marL="13716000" indent="-914400" algn="l" defTabSz="1828800" rtl="0" eaLnBrk="1" latinLnBrk="0" hangingPunct="1">
        <a:spcBef>
          <a:spcPct val="20000"/>
        </a:spcBef>
        <a:buFont typeface="Arial"/>
        <a:buChar char="•"/>
        <a:defRPr sz="8000" kern="1200">
          <a:solidFill>
            <a:schemeClr val="tx1"/>
          </a:solidFill>
          <a:latin typeface="+mn-lt"/>
          <a:ea typeface="+mn-ea"/>
          <a:cs typeface="+mn-cs"/>
        </a:defRPr>
      </a:lvl8pPr>
      <a:lvl9pPr marL="15544800" indent="-914400" algn="l" defTabSz="1828800" rtl="0" eaLnBrk="1" latinLnBrk="0" hangingPunct="1">
        <a:spcBef>
          <a:spcPct val="20000"/>
        </a:spcBef>
        <a:buFont typeface="Arial"/>
        <a:buChar char="•"/>
        <a:defRPr sz="8000" kern="1200">
          <a:solidFill>
            <a:schemeClr val="tx1"/>
          </a:solidFill>
          <a:latin typeface="+mn-lt"/>
          <a:ea typeface="+mn-ea"/>
          <a:cs typeface="+mn-cs"/>
        </a:defRPr>
      </a:lvl9pPr>
    </p:bodyStyle>
    <p:otherStyle>
      <a:defPPr>
        <a:defRPr lang="en-US"/>
      </a:defPPr>
      <a:lvl1pPr marL="0" algn="l" defTabSz="1828800" rtl="0" eaLnBrk="1" latinLnBrk="0" hangingPunct="1">
        <a:defRPr sz="7200" kern="1200">
          <a:solidFill>
            <a:schemeClr val="tx1"/>
          </a:solidFill>
          <a:latin typeface="+mn-lt"/>
          <a:ea typeface="+mn-ea"/>
          <a:cs typeface="+mn-cs"/>
        </a:defRPr>
      </a:lvl1pPr>
      <a:lvl2pPr marL="1828800" algn="l" defTabSz="1828800" rtl="0" eaLnBrk="1" latinLnBrk="0" hangingPunct="1">
        <a:defRPr sz="7200" kern="1200">
          <a:solidFill>
            <a:schemeClr val="tx1"/>
          </a:solidFill>
          <a:latin typeface="+mn-lt"/>
          <a:ea typeface="+mn-ea"/>
          <a:cs typeface="+mn-cs"/>
        </a:defRPr>
      </a:lvl2pPr>
      <a:lvl3pPr marL="3657600" algn="l" defTabSz="1828800" rtl="0" eaLnBrk="1" latinLnBrk="0" hangingPunct="1">
        <a:defRPr sz="7200" kern="1200">
          <a:solidFill>
            <a:schemeClr val="tx1"/>
          </a:solidFill>
          <a:latin typeface="+mn-lt"/>
          <a:ea typeface="+mn-ea"/>
          <a:cs typeface="+mn-cs"/>
        </a:defRPr>
      </a:lvl3pPr>
      <a:lvl4pPr marL="5486400" algn="l" defTabSz="1828800" rtl="0" eaLnBrk="1" latinLnBrk="0" hangingPunct="1">
        <a:defRPr sz="7200" kern="1200">
          <a:solidFill>
            <a:schemeClr val="tx1"/>
          </a:solidFill>
          <a:latin typeface="+mn-lt"/>
          <a:ea typeface="+mn-ea"/>
          <a:cs typeface="+mn-cs"/>
        </a:defRPr>
      </a:lvl4pPr>
      <a:lvl5pPr marL="7315200" algn="l" defTabSz="1828800" rtl="0" eaLnBrk="1" latinLnBrk="0" hangingPunct="1">
        <a:defRPr sz="7200" kern="1200">
          <a:solidFill>
            <a:schemeClr val="tx1"/>
          </a:solidFill>
          <a:latin typeface="+mn-lt"/>
          <a:ea typeface="+mn-ea"/>
          <a:cs typeface="+mn-cs"/>
        </a:defRPr>
      </a:lvl5pPr>
      <a:lvl6pPr marL="9144000" algn="l" defTabSz="1828800" rtl="0" eaLnBrk="1" latinLnBrk="0" hangingPunct="1">
        <a:defRPr sz="7200" kern="1200">
          <a:solidFill>
            <a:schemeClr val="tx1"/>
          </a:solidFill>
          <a:latin typeface="+mn-lt"/>
          <a:ea typeface="+mn-ea"/>
          <a:cs typeface="+mn-cs"/>
        </a:defRPr>
      </a:lvl6pPr>
      <a:lvl7pPr marL="10972800" algn="l" defTabSz="1828800" rtl="0" eaLnBrk="1" latinLnBrk="0" hangingPunct="1">
        <a:defRPr sz="7200" kern="1200">
          <a:solidFill>
            <a:schemeClr val="tx1"/>
          </a:solidFill>
          <a:latin typeface="+mn-lt"/>
          <a:ea typeface="+mn-ea"/>
          <a:cs typeface="+mn-cs"/>
        </a:defRPr>
      </a:lvl7pPr>
      <a:lvl8pPr marL="12801600" algn="l" defTabSz="1828800" rtl="0" eaLnBrk="1" latinLnBrk="0" hangingPunct="1">
        <a:defRPr sz="7200" kern="1200">
          <a:solidFill>
            <a:schemeClr val="tx1"/>
          </a:solidFill>
          <a:latin typeface="+mn-lt"/>
          <a:ea typeface="+mn-ea"/>
          <a:cs typeface="+mn-cs"/>
        </a:defRPr>
      </a:lvl8pPr>
      <a:lvl9pPr marL="14630400" algn="l" defTabSz="18288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tiff"/><Relationship Id="rId13"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hyperlink" Target="mailto:marc.stieglitz@ce.gatech.edu" TargetMode="External"/><Relationship Id="rId3" Type="http://schemas.openxmlformats.org/officeDocument/2006/relationships/hyperlink" Target="mailto:maratek@gmail.com" TargetMode="External"/><Relationship Id="rId4" Type="http://schemas.openxmlformats.org/officeDocument/2006/relationships/image" Target="../media/image1.jpeg"/><Relationship Id="rId5" Type="http://schemas.openxmlformats.org/officeDocument/2006/relationships/image" Target="../media/image2.jpg"/><Relationship Id="rId6" Type="http://schemas.openxmlformats.org/officeDocument/2006/relationships/image" Target="../media/image3.jp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7798" y="291728"/>
            <a:ext cx="26948020" cy="2993127"/>
          </a:xfrm>
          <a:prstGeom prst="rect">
            <a:avLst/>
          </a:prstGeom>
          <a:ln w="76200" cmpd="sng">
            <a:solidFill>
              <a:srgbClr val="4F81BD"/>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nchor="ctr"/>
          <a:lstStyle/>
          <a:p>
            <a:pPr algn="ctr" defTabSz="4389120" fontAlgn="auto">
              <a:spcBef>
                <a:spcPts val="0"/>
              </a:spcBef>
              <a:spcAft>
                <a:spcPts val="0"/>
              </a:spcAft>
              <a:defRPr/>
            </a:pPr>
            <a:endParaRPr lang="en-US">
              <a:ln w="76200" cmpd="sng">
                <a:solidFill>
                  <a:schemeClr val="tx1"/>
                </a:solidFill>
              </a:ln>
            </a:endParaRPr>
          </a:p>
        </p:txBody>
      </p:sp>
      <p:sp>
        <p:nvSpPr>
          <p:cNvPr id="6" name="TextBox 6"/>
          <p:cNvSpPr txBox="1">
            <a:spLocks noChangeArrowheads="1"/>
          </p:cNvSpPr>
          <p:nvPr/>
        </p:nvSpPr>
        <p:spPr bwMode="auto">
          <a:xfrm>
            <a:off x="570815" y="229774"/>
            <a:ext cx="26408177" cy="299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600">
                <a:solidFill>
                  <a:schemeClr val="tx1"/>
                </a:solidFill>
                <a:latin typeface="Calibri" charset="0"/>
                <a:ea typeface="ＭＳ Ｐゴシック" charset="0"/>
                <a:cs typeface="ＭＳ Ｐゴシック" charset="0"/>
              </a:defRPr>
            </a:lvl1pPr>
            <a:lvl2pPr marL="742950" indent="-285750" eaLnBrk="0" hangingPunct="0">
              <a:defRPr sz="8600">
                <a:solidFill>
                  <a:schemeClr val="tx1"/>
                </a:solidFill>
                <a:latin typeface="Calibri" charset="0"/>
                <a:ea typeface="ＭＳ Ｐゴシック" charset="0"/>
              </a:defRPr>
            </a:lvl2pPr>
            <a:lvl3pPr marL="1143000" indent="-228600" eaLnBrk="0" hangingPunct="0">
              <a:defRPr sz="8600">
                <a:solidFill>
                  <a:schemeClr val="tx1"/>
                </a:solidFill>
                <a:latin typeface="Calibri" charset="0"/>
                <a:ea typeface="ＭＳ Ｐゴシック" charset="0"/>
              </a:defRPr>
            </a:lvl3pPr>
            <a:lvl4pPr marL="1600200" indent="-228600" eaLnBrk="0" hangingPunct="0">
              <a:defRPr sz="8600">
                <a:solidFill>
                  <a:schemeClr val="tx1"/>
                </a:solidFill>
                <a:latin typeface="Calibri" charset="0"/>
                <a:ea typeface="ＭＳ Ｐゴシック" charset="0"/>
              </a:defRPr>
            </a:lvl4pPr>
            <a:lvl5pPr marL="2057400" indent="-228600" eaLnBrk="0" hangingPunct="0">
              <a:defRPr sz="8600">
                <a:solidFill>
                  <a:schemeClr val="tx1"/>
                </a:solidFill>
                <a:latin typeface="Calibri" charset="0"/>
                <a:ea typeface="ＭＳ Ｐゴシック" charset="0"/>
              </a:defRPr>
            </a:lvl5pPr>
            <a:lvl6pPr marL="2514600" indent="-228600" defTabSz="4387850" eaLnBrk="0" fontAlgn="base" hangingPunct="0">
              <a:spcBef>
                <a:spcPct val="0"/>
              </a:spcBef>
              <a:spcAft>
                <a:spcPct val="0"/>
              </a:spcAft>
              <a:defRPr sz="8600">
                <a:solidFill>
                  <a:schemeClr val="tx1"/>
                </a:solidFill>
                <a:latin typeface="Calibri" charset="0"/>
                <a:ea typeface="ＭＳ Ｐゴシック" charset="0"/>
              </a:defRPr>
            </a:lvl6pPr>
            <a:lvl7pPr marL="2971800" indent="-228600" defTabSz="4387850" eaLnBrk="0" fontAlgn="base" hangingPunct="0">
              <a:spcBef>
                <a:spcPct val="0"/>
              </a:spcBef>
              <a:spcAft>
                <a:spcPct val="0"/>
              </a:spcAft>
              <a:defRPr sz="8600">
                <a:solidFill>
                  <a:schemeClr val="tx1"/>
                </a:solidFill>
                <a:latin typeface="Calibri" charset="0"/>
                <a:ea typeface="ＭＳ Ｐゴシック" charset="0"/>
              </a:defRPr>
            </a:lvl7pPr>
            <a:lvl8pPr marL="3429000" indent="-228600" defTabSz="4387850" eaLnBrk="0" fontAlgn="base" hangingPunct="0">
              <a:spcBef>
                <a:spcPct val="0"/>
              </a:spcBef>
              <a:spcAft>
                <a:spcPct val="0"/>
              </a:spcAft>
              <a:defRPr sz="8600">
                <a:solidFill>
                  <a:schemeClr val="tx1"/>
                </a:solidFill>
                <a:latin typeface="Calibri" charset="0"/>
                <a:ea typeface="ＭＳ Ｐゴシック" charset="0"/>
              </a:defRPr>
            </a:lvl8pPr>
            <a:lvl9pPr marL="3886200" indent="-228600" defTabSz="4387850" eaLnBrk="0" fontAlgn="base" hangingPunct="0">
              <a:spcBef>
                <a:spcPct val="0"/>
              </a:spcBef>
              <a:spcAft>
                <a:spcPct val="0"/>
              </a:spcAft>
              <a:defRPr sz="8600">
                <a:solidFill>
                  <a:schemeClr val="tx1"/>
                </a:solidFill>
                <a:latin typeface="Calibri" charset="0"/>
                <a:ea typeface="ＭＳ Ｐゴシック" charset="0"/>
              </a:defRPr>
            </a:lvl9pPr>
          </a:lstStyle>
          <a:p>
            <a:pPr algn="ctr" eaLnBrk="1" hangingPunct="1"/>
            <a:r>
              <a:rPr lang="en-US" sz="5000" b="1" dirty="0" smtClean="0">
                <a:latin typeface="Arial" charset="0"/>
              </a:rPr>
              <a:t>CSE 6730 Project 1: Transportation System Simulation</a:t>
            </a:r>
            <a:endParaRPr lang="en-US" sz="5000" b="1" dirty="0">
              <a:latin typeface="Arial" charset="0"/>
            </a:endParaRPr>
          </a:p>
          <a:p>
            <a:pPr algn="ctr" eaLnBrk="1" hangingPunct="1">
              <a:spcBef>
                <a:spcPct val="50000"/>
              </a:spcBef>
            </a:pPr>
            <a:r>
              <a:rPr lang="en-US" sz="3500" b="1" dirty="0" smtClean="0">
                <a:latin typeface="Arial" charset="0"/>
              </a:rPr>
              <a:t>Anita Zakrzewska</a:t>
            </a:r>
            <a:r>
              <a:rPr lang="en-US" sz="3500" b="1" baseline="30000" dirty="0" smtClean="0">
                <a:latin typeface="Arial" charset="0"/>
              </a:rPr>
              <a:t>1</a:t>
            </a:r>
            <a:r>
              <a:rPr lang="en-US" sz="3500" b="1" dirty="0" smtClean="0">
                <a:latin typeface="Arial" charset="0"/>
              </a:rPr>
              <a:t>, </a:t>
            </a:r>
            <a:r>
              <a:rPr lang="en-US" sz="3500" b="1" dirty="0" err="1" smtClean="0">
                <a:latin typeface="Arial" charset="0"/>
              </a:rPr>
              <a:t>Borja</a:t>
            </a:r>
            <a:r>
              <a:rPr lang="en-US" sz="3500" b="1" dirty="0" smtClean="0">
                <a:latin typeface="Arial" charset="0"/>
              </a:rPr>
              <a:t> Zarco</a:t>
            </a:r>
            <a:r>
              <a:rPr lang="en-US" sz="3500" b="1" baseline="30000" dirty="0" smtClean="0">
                <a:latin typeface="Arial" charset="0"/>
              </a:rPr>
              <a:t>2</a:t>
            </a:r>
            <a:r>
              <a:rPr lang="en-US" sz="3500" b="1" dirty="0" smtClean="0">
                <a:latin typeface="Arial" charset="0"/>
              </a:rPr>
              <a:t>, Marat Dukhan</a:t>
            </a:r>
            <a:r>
              <a:rPr lang="en-US" sz="3500" b="1" baseline="30000" dirty="0">
                <a:latin typeface="Arial" charset="0"/>
              </a:rPr>
              <a:t>1</a:t>
            </a:r>
            <a:r>
              <a:rPr lang="en-US" sz="3500" b="1" dirty="0" smtClean="0">
                <a:latin typeface="Arial" charset="0"/>
              </a:rPr>
              <a:t> </a:t>
            </a:r>
            <a:r>
              <a:rPr lang="en-US" sz="3500" b="1" dirty="0">
                <a:latin typeface="Arial" charset="0"/>
              </a:rPr>
              <a:t>and </a:t>
            </a:r>
            <a:r>
              <a:rPr lang="en-US" sz="3500" b="1" dirty="0" smtClean="0">
                <a:latin typeface="Arial" charset="0"/>
              </a:rPr>
              <a:t>Yiwei Cheng</a:t>
            </a:r>
            <a:r>
              <a:rPr lang="en-US" sz="3500" b="1" baseline="30000" dirty="0">
                <a:latin typeface="Arial" charset="0"/>
              </a:rPr>
              <a:t>2</a:t>
            </a:r>
          </a:p>
          <a:p>
            <a:pPr algn="ctr" eaLnBrk="1" hangingPunct="1"/>
            <a:r>
              <a:rPr lang="en-US" sz="3000" b="1" i="1" baseline="30000" dirty="0">
                <a:latin typeface="Arial" charset="0"/>
              </a:rPr>
              <a:t>1</a:t>
            </a:r>
            <a:r>
              <a:rPr lang="en-US" sz="3000" b="1" i="1" dirty="0">
                <a:latin typeface="Arial" charset="0"/>
              </a:rPr>
              <a:t> </a:t>
            </a:r>
            <a:r>
              <a:rPr lang="en-US" sz="3000" b="1" i="1" dirty="0" smtClean="0">
                <a:latin typeface="Arial" charset="0"/>
              </a:rPr>
              <a:t>School of Computational Science and Engineering, </a:t>
            </a:r>
            <a:r>
              <a:rPr lang="en-US" sz="3000" b="1" i="1" dirty="0">
                <a:latin typeface="Arial" charset="0"/>
              </a:rPr>
              <a:t>Georgia Institute of Technology, Atlanta, GA, USA</a:t>
            </a:r>
          </a:p>
          <a:p>
            <a:pPr algn="ctr" eaLnBrk="1" hangingPunct="1"/>
            <a:r>
              <a:rPr lang="en-US" sz="3000" b="1" i="1" baseline="30000" dirty="0">
                <a:latin typeface="Arial" charset="0"/>
              </a:rPr>
              <a:t>2 </a:t>
            </a:r>
            <a:r>
              <a:rPr lang="en-US" sz="3000" b="1" i="1" dirty="0">
                <a:latin typeface="Arial" charset="0"/>
              </a:rPr>
              <a:t>School of </a:t>
            </a:r>
            <a:r>
              <a:rPr lang="en-US" sz="3000" b="1" i="1" dirty="0" smtClean="0">
                <a:latin typeface="Arial" charset="0"/>
              </a:rPr>
              <a:t>of Civil and Environmental Engineering, </a:t>
            </a:r>
            <a:r>
              <a:rPr lang="en-US" sz="3000" b="1" i="1" dirty="0">
                <a:latin typeface="Arial" charset="0"/>
              </a:rPr>
              <a:t>Georgia Institute of Technology, Atlanta, GA, USA</a:t>
            </a:r>
          </a:p>
          <a:p>
            <a:pPr algn="ctr" eaLnBrk="1" hangingPunct="1"/>
            <a:r>
              <a:rPr lang="pl-PL" sz="2600" b="1" u="sng" dirty="0" smtClean="0">
                <a:solidFill>
                  <a:srgbClr val="3C8C93"/>
                </a:solidFill>
                <a:latin typeface="Arial" charset="0"/>
                <a:hlinkClick r:id="rId2"/>
              </a:rPr>
              <a:t>anzakrz@gmail.com</a:t>
            </a:r>
            <a:r>
              <a:rPr lang="fi-FI" sz="2600" b="1" u="sng" dirty="0" err="1" smtClean="0">
                <a:solidFill>
                  <a:srgbClr val="3C8C93"/>
                </a:solidFill>
                <a:latin typeface="Arial" charset="0"/>
              </a:rPr>
              <a:t>borjazarco@gatech.edu</a:t>
            </a:r>
            <a:r>
              <a:rPr lang="en-US" sz="2600" b="1" u="sng" dirty="0" smtClean="0">
                <a:solidFill>
                  <a:srgbClr val="3C8C93"/>
                </a:solidFill>
                <a:latin typeface="Arial" charset="0"/>
              </a:rPr>
              <a:t>, </a:t>
            </a:r>
            <a:r>
              <a:rPr lang="en-US" sz="2600" b="1" u="sng" dirty="0" smtClean="0">
                <a:solidFill>
                  <a:srgbClr val="3C8C93"/>
                </a:solidFill>
                <a:latin typeface="Arial" charset="0"/>
                <a:hlinkClick r:id="rId3"/>
              </a:rPr>
              <a:t>maratek@gmail.com</a:t>
            </a:r>
            <a:r>
              <a:rPr lang="en-US" sz="2600" b="1" u="sng" dirty="0" smtClean="0">
                <a:solidFill>
                  <a:srgbClr val="3C8C93"/>
                </a:solidFill>
                <a:latin typeface="Arial" charset="0"/>
              </a:rPr>
              <a:t>, </a:t>
            </a:r>
            <a:r>
              <a:rPr lang="en-US" sz="2600" b="1" u="sng" dirty="0" err="1" smtClean="0">
                <a:solidFill>
                  <a:srgbClr val="3C8C93"/>
                </a:solidFill>
                <a:latin typeface="Arial" charset="0"/>
              </a:rPr>
              <a:t>yiweicheng@gmail.com</a:t>
            </a:r>
            <a:endParaRPr lang="en-US" sz="2600" b="1" u="sng" dirty="0">
              <a:solidFill>
                <a:srgbClr val="3C8C93"/>
              </a:solidFill>
              <a:latin typeface="Arial" charset="0"/>
            </a:endParaRPr>
          </a:p>
        </p:txBody>
      </p:sp>
      <p:pic>
        <p:nvPicPr>
          <p:cNvPr id="8" name="Picture 7" descr="buzz.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08792" y="376394"/>
            <a:ext cx="2870200" cy="2832100"/>
          </a:xfrm>
          <a:prstGeom prst="rect">
            <a:avLst/>
          </a:prstGeom>
        </p:spPr>
      </p:pic>
      <p:sp>
        <p:nvSpPr>
          <p:cNvPr id="9" name="Rectangle 8"/>
          <p:cNvSpPr/>
          <p:nvPr/>
        </p:nvSpPr>
        <p:spPr>
          <a:xfrm>
            <a:off x="247798" y="3543626"/>
            <a:ext cx="13257187" cy="5044111"/>
          </a:xfrm>
          <a:prstGeom prst="rect">
            <a:avLst/>
          </a:prstGeom>
          <a:noFill/>
          <a:ln w="76200" cmpd="sng"/>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89120" fontAlgn="auto">
              <a:spcBef>
                <a:spcPts val="0"/>
              </a:spcBef>
              <a:spcAft>
                <a:spcPts val="0"/>
              </a:spcAft>
              <a:defRPr/>
            </a:pPr>
            <a:endParaRPr lang="en-US"/>
          </a:p>
        </p:txBody>
      </p:sp>
      <p:sp>
        <p:nvSpPr>
          <p:cNvPr id="10" name="Text Box 7"/>
          <p:cNvSpPr txBox="1">
            <a:spLocks noChangeArrowheads="1"/>
          </p:cNvSpPr>
          <p:nvPr/>
        </p:nvSpPr>
        <p:spPr bwMode="auto">
          <a:xfrm>
            <a:off x="744685" y="3631444"/>
            <a:ext cx="12357628" cy="579437"/>
          </a:xfrm>
          <a:prstGeom prst="rect">
            <a:avLst/>
          </a:prstGeom>
          <a:solidFill>
            <a:srgbClr val="00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267" tIns="45624" rIns="91267" bIns="45624">
            <a:spAutoFit/>
          </a:bodyPr>
          <a:lstStyle>
            <a:lvl1pPr>
              <a:defRPr sz="8600">
                <a:solidFill>
                  <a:schemeClr val="tx1"/>
                </a:solidFill>
                <a:latin typeface="Calibri" charset="0"/>
                <a:ea typeface="ＭＳ Ｐゴシック" charset="0"/>
              </a:defRPr>
            </a:lvl1pPr>
            <a:lvl2pPr marL="742950" indent="-285750">
              <a:defRPr sz="8600">
                <a:solidFill>
                  <a:schemeClr val="tx1"/>
                </a:solidFill>
                <a:latin typeface="Calibri" charset="0"/>
                <a:ea typeface="ＭＳ Ｐゴシック" charset="0"/>
              </a:defRPr>
            </a:lvl2pPr>
            <a:lvl3pPr marL="1143000" indent="-228600">
              <a:defRPr sz="8600">
                <a:solidFill>
                  <a:schemeClr val="tx1"/>
                </a:solidFill>
                <a:latin typeface="Calibri" charset="0"/>
                <a:ea typeface="ＭＳ Ｐゴシック" charset="0"/>
              </a:defRPr>
            </a:lvl3pPr>
            <a:lvl4pPr marL="1600200" indent="-228600">
              <a:defRPr sz="8600">
                <a:solidFill>
                  <a:schemeClr val="tx1"/>
                </a:solidFill>
                <a:latin typeface="Calibri" charset="0"/>
                <a:ea typeface="ＭＳ Ｐゴシック" charset="0"/>
              </a:defRPr>
            </a:lvl4pPr>
            <a:lvl5pPr marL="2057400" indent="-228600">
              <a:defRPr sz="8600">
                <a:solidFill>
                  <a:schemeClr val="tx1"/>
                </a:solidFill>
                <a:latin typeface="Calibri" charset="0"/>
                <a:ea typeface="ＭＳ Ｐゴシック" charset="0"/>
              </a:defRPr>
            </a:lvl5pPr>
            <a:lvl6pPr marL="2514600" indent="-228600" defTabSz="4387850" fontAlgn="base">
              <a:spcBef>
                <a:spcPct val="0"/>
              </a:spcBef>
              <a:spcAft>
                <a:spcPct val="0"/>
              </a:spcAft>
              <a:defRPr sz="8600">
                <a:solidFill>
                  <a:schemeClr val="tx1"/>
                </a:solidFill>
                <a:latin typeface="Calibri" charset="0"/>
                <a:ea typeface="ＭＳ Ｐゴシック" charset="0"/>
              </a:defRPr>
            </a:lvl6pPr>
            <a:lvl7pPr marL="2971800" indent="-228600" defTabSz="4387850" fontAlgn="base">
              <a:spcBef>
                <a:spcPct val="0"/>
              </a:spcBef>
              <a:spcAft>
                <a:spcPct val="0"/>
              </a:spcAft>
              <a:defRPr sz="8600">
                <a:solidFill>
                  <a:schemeClr val="tx1"/>
                </a:solidFill>
                <a:latin typeface="Calibri" charset="0"/>
                <a:ea typeface="ＭＳ Ｐゴシック" charset="0"/>
              </a:defRPr>
            </a:lvl7pPr>
            <a:lvl8pPr marL="3429000" indent="-228600" defTabSz="4387850" fontAlgn="base">
              <a:spcBef>
                <a:spcPct val="0"/>
              </a:spcBef>
              <a:spcAft>
                <a:spcPct val="0"/>
              </a:spcAft>
              <a:defRPr sz="8600">
                <a:solidFill>
                  <a:schemeClr val="tx1"/>
                </a:solidFill>
                <a:latin typeface="Calibri" charset="0"/>
                <a:ea typeface="ＭＳ Ｐゴシック" charset="0"/>
              </a:defRPr>
            </a:lvl8pPr>
            <a:lvl9pPr marL="3886200" indent="-228600" defTabSz="4387850" fontAlgn="base">
              <a:spcBef>
                <a:spcPct val="0"/>
              </a:spcBef>
              <a:spcAft>
                <a:spcPct val="0"/>
              </a:spcAft>
              <a:defRPr sz="8600">
                <a:solidFill>
                  <a:schemeClr val="tx1"/>
                </a:solidFill>
                <a:latin typeface="Calibri" charset="0"/>
                <a:ea typeface="ＭＳ Ｐゴシック" charset="0"/>
              </a:defRPr>
            </a:lvl9pPr>
          </a:lstStyle>
          <a:p>
            <a:pPr algn="ctr" eaLnBrk="0" hangingPunct="0">
              <a:spcBef>
                <a:spcPct val="50000"/>
              </a:spcBef>
              <a:defRPr/>
            </a:pPr>
            <a:r>
              <a:rPr lang="en-US" sz="3200" b="1" dirty="0">
                <a:solidFill>
                  <a:srgbClr val="FFFF00"/>
                </a:solidFill>
                <a:cs typeface="Arial" charset="0"/>
              </a:rPr>
              <a:t>1</a:t>
            </a:r>
            <a:r>
              <a:rPr lang="en-US" sz="3200" b="1" dirty="0" smtClean="0">
                <a:solidFill>
                  <a:srgbClr val="FFFF00"/>
                </a:solidFill>
                <a:cs typeface="Arial" charset="0"/>
              </a:rPr>
              <a:t>. Abstract</a:t>
            </a:r>
          </a:p>
        </p:txBody>
      </p:sp>
      <p:sp>
        <p:nvSpPr>
          <p:cNvPr id="12" name="Rectangle 11"/>
          <p:cNvSpPr/>
          <p:nvPr/>
        </p:nvSpPr>
        <p:spPr>
          <a:xfrm>
            <a:off x="13938631" y="3574603"/>
            <a:ext cx="13257187" cy="13030200"/>
          </a:xfrm>
          <a:prstGeom prst="rect">
            <a:avLst/>
          </a:prstGeom>
          <a:noFill/>
          <a:ln w="76200" cmpd="sng"/>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89120" fontAlgn="auto">
              <a:spcBef>
                <a:spcPts val="0"/>
              </a:spcBef>
              <a:spcAft>
                <a:spcPts val="0"/>
              </a:spcAft>
              <a:defRPr/>
            </a:pPr>
            <a:endParaRPr lang="en-US"/>
          </a:p>
        </p:txBody>
      </p:sp>
      <p:sp>
        <p:nvSpPr>
          <p:cNvPr id="13" name="Text Box 7"/>
          <p:cNvSpPr txBox="1">
            <a:spLocks noChangeArrowheads="1"/>
          </p:cNvSpPr>
          <p:nvPr/>
        </p:nvSpPr>
        <p:spPr bwMode="auto">
          <a:xfrm>
            <a:off x="14371095" y="3690076"/>
            <a:ext cx="12357628" cy="579437"/>
          </a:xfrm>
          <a:prstGeom prst="rect">
            <a:avLst/>
          </a:prstGeom>
          <a:solidFill>
            <a:srgbClr val="00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267" tIns="45624" rIns="91267" bIns="45624">
            <a:spAutoFit/>
          </a:bodyPr>
          <a:lstStyle>
            <a:lvl1pPr>
              <a:defRPr sz="8600">
                <a:solidFill>
                  <a:schemeClr val="tx1"/>
                </a:solidFill>
                <a:latin typeface="Calibri" charset="0"/>
                <a:ea typeface="ＭＳ Ｐゴシック" charset="0"/>
              </a:defRPr>
            </a:lvl1pPr>
            <a:lvl2pPr marL="742950" indent="-285750">
              <a:defRPr sz="8600">
                <a:solidFill>
                  <a:schemeClr val="tx1"/>
                </a:solidFill>
                <a:latin typeface="Calibri" charset="0"/>
                <a:ea typeface="ＭＳ Ｐゴシック" charset="0"/>
              </a:defRPr>
            </a:lvl2pPr>
            <a:lvl3pPr marL="1143000" indent="-228600">
              <a:defRPr sz="8600">
                <a:solidFill>
                  <a:schemeClr val="tx1"/>
                </a:solidFill>
                <a:latin typeface="Calibri" charset="0"/>
                <a:ea typeface="ＭＳ Ｐゴシック" charset="0"/>
              </a:defRPr>
            </a:lvl3pPr>
            <a:lvl4pPr marL="1600200" indent="-228600">
              <a:defRPr sz="8600">
                <a:solidFill>
                  <a:schemeClr val="tx1"/>
                </a:solidFill>
                <a:latin typeface="Calibri" charset="0"/>
                <a:ea typeface="ＭＳ Ｐゴシック" charset="0"/>
              </a:defRPr>
            </a:lvl4pPr>
            <a:lvl5pPr marL="2057400" indent="-228600">
              <a:defRPr sz="8600">
                <a:solidFill>
                  <a:schemeClr val="tx1"/>
                </a:solidFill>
                <a:latin typeface="Calibri" charset="0"/>
                <a:ea typeface="ＭＳ Ｐゴシック" charset="0"/>
              </a:defRPr>
            </a:lvl5pPr>
            <a:lvl6pPr marL="2514600" indent="-228600" defTabSz="4387850" fontAlgn="base">
              <a:spcBef>
                <a:spcPct val="0"/>
              </a:spcBef>
              <a:spcAft>
                <a:spcPct val="0"/>
              </a:spcAft>
              <a:defRPr sz="8600">
                <a:solidFill>
                  <a:schemeClr val="tx1"/>
                </a:solidFill>
                <a:latin typeface="Calibri" charset="0"/>
                <a:ea typeface="ＭＳ Ｐゴシック" charset="0"/>
              </a:defRPr>
            </a:lvl6pPr>
            <a:lvl7pPr marL="2971800" indent="-228600" defTabSz="4387850" fontAlgn="base">
              <a:spcBef>
                <a:spcPct val="0"/>
              </a:spcBef>
              <a:spcAft>
                <a:spcPct val="0"/>
              </a:spcAft>
              <a:defRPr sz="8600">
                <a:solidFill>
                  <a:schemeClr val="tx1"/>
                </a:solidFill>
                <a:latin typeface="Calibri" charset="0"/>
                <a:ea typeface="ＭＳ Ｐゴシック" charset="0"/>
              </a:defRPr>
            </a:lvl7pPr>
            <a:lvl8pPr marL="3429000" indent="-228600" defTabSz="4387850" fontAlgn="base">
              <a:spcBef>
                <a:spcPct val="0"/>
              </a:spcBef>
              <a:spcAft>
                <a:spcPct val="0"/>
              </a:spcAft>
              <a:defRPr sz="8600">
                <a:solidFill>
                  <a:schemeClr val="tx1"/>
                </a:solidFill>
                <a:latin typeface="Calibri" charset="0"/>
                <a:ea typeface="ＭＳ Ｐゴシック" charset="0"/>
              </a:defRPr>
            </a:lvl8pPr>
            <a:lvl9pPr marL="3886200" indent="-228600" defTabSz="4387850" fontAlgn="base">
              <a:spcBef>
                <a:spcPct val="0"/>
              </a:spcBef>
              <a:spcAft>
                <a:spcPct val="0"/>
              </a:spcAft>
              <a:defRPr sz="8600">
                <a:solidFill>
                  <a:schemeClr val="tx1"/>
                </a:solidFill>
                <a:latin typeface="Calibri" charset="0"/>
                <a:ea typeface="ＭＳ Ｐゴシック" charset="0"/>
              </a:defRPr>
            </a:lvl9pPr>
          </a:lstStyle>
          <a:p>
            <a:pPr algn="ctr" eaLnBrk="0" hangingPunct="0">
              <a:spcBef>
                <a:spcPct val="50000"/>
              </a:spcBef>
              <a:defRPr/>
            </a:pPr>
            <a:r>
              <a:rPr lang="en-US" sz="3200" b="1" dirty="0" smtClean="0">
                <a:solidFill>
                  <a:srgbClr val="FFFF00"/>
                </a:solidFill>
                <a:cs typeface="Arial" charset="0"/>
              </a:rPr>
              <a:t>2.1. Conceptual Model</a:t>
            </a:r>
          </a:p>
        </p:txBody>
      </p:sp>
      <p:sp>
        <p:nvSpPr>
          <p:cNvPr id="14" name="Text Box 7"/>
          <p:cNvSpPr txBox="1">
            <a:spLocks noChangeArrowheads="1"/>
          </p:cNvSpPr>
          <p:nvPr/>
        </p:nvSpPr>
        <p:spPr bwMode="auto">
          <a:xfrm>
            <a:off x="744685" y="9123845"/>
            <a:ext cx="12357628" cy="579437"/>
          </a:xfrm>
          <a:prstGeom prst="rect">
            <a:avLst/>
          </a:prstGeom>
          <a:solidFill>
            <a:srgbClr val="00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267" tIns="45624" rIns="91267" bIns="45624">
            <a:spAutoFit/>
          </a:bodyPr>
          <a:lstStyle>
            <a:lvl1pPr>
              <a:defRPr sz="8600">
                <a:solidFill>
                  <a:schemeClr val="tx1"/>
                </a:solidFill>
                <a:latin typeface="Calibri" charset="0"/>
                <a:ea typeface="ＭＳ Ｐゴシック" charset="0"/>
              </a:defRPr>
            </a:lvl1pPr>
            <a:lvl2pPr marL="742950" indent="-285750">
              <a:defRPr sz="8600">
                <a:solidFill>
                  <a:schemeClr val="tx1"/>
                </a:solidFill>
                <a:latin typeface="Calibri" charset="0"/>
                <a:ea typeface="ＭＳ Ｐゴシック" charset="0"/>
              </a:defRPr>
            </a:lvl2pPr>
            <a:lvl3pPr marL="1143000" indent="-228600">
              <a:defRPr sz="8600">
                <a:solidFill>
                  <a:schemeClr val="tx1"/>
                </a:solidFill>
                <a:latin typeface="Calibri" charset="0"/>
                <a:ea typeface="ＭＳ Ｐゴシック" charset="0"/>
              </a:defRPr>
            </a:lvl3pPr>
            <a:lvl4pPr marL="1600200" indent="-228600">
              <a:defRPr sz="8600">
                <a:solidFill>
                  <a:schemeClr val="tx1"/>
                </a:solidFill>
                <a:latin typeface="Calibri" charset="0"/>
                <a:ea typeface="ＭＳ Ｐゴシック" charset="0"/>
              </a:defRPr>
            </a:lvl4pPr>
            <a:lvl5pPr marL="2057400" indent="-228600">
              <a:defRPr sz="8600">
                <a:solidFill>
                  <a:schemeClr val="tx1"/>
                </a:solidFill>
                <a:latin typeface="Calibri" charset="0"/>
                <a:ea typeface="ＭＳ Ｐゴシック" charset="0"/>
              </a:defRPr>
            </a:lvl5pPr>
            <a:lvl6pPr marL="2514600" indent="-228600" defTabSz="4387850" fontAlgn="base">
              <a:spcBef>
                <a:spcPct val="0"/>
              </a:spcBef>
              <a:spcAft>
                <a:spcPct val="0"/>
              </a:spcAft>
              <a:defRPr sz="8600">
                <a:solidFill>
                  <a:schemeClr val="tx1"/>
                </a:solidFill>
                <a:latin typeface="Calibri" charset="0"/>
                <a:ea typeface="ＭＳ Ｐゴシック" charset="0"/>
              </a:defRPr>
            </a:lvl6pPr>
            <a:lvl7pPr marL="2971800" indent="-228600" defTabSz="4387850" fontAlgn="base">
              <a:spcBef>
                <a:spcPct val="0"/>
              </a:spcBef>
              <a:spcAft>
                <a:spcPct val="0"/>
              </a:spcAft>
              <a:defRPr sz="8600">
                <a:solidFill>
                  <a:schemeClr val="tx1"/>
                </a:solidFill>
                <a:latin typeface="Calibri" charset="0"/>
                <a:ea typeface="ＭＳ Ｐゴシック" charset="0"/>
              </a:defRPr>
            </a:lvl7pPr>
            <a:lvl8pPr marL="3429000" indent="-228600" defTabSz="4387850" fontAlgn="base">
              <a:spcBef>
                <a:spcPct val="0"/>
              </a:spcBef>
              <a:spcAft>
                <a:spcPct val="0"/>
              </a:spcAft>
              <a:defRPr sz="8600">
                <a:solidFill>
                  <a:schemeClr val="tx1"/>
                </a:solidFill>
                <a:latin typeface="Calibri" charset="0"/>
                <a:ea typeface="ＭＳ Ｐゴシック" charset="0"/>
              </a:defRPr>
            </a:lvl8pPr>
            <a:lvl9pPr marL="3886200" indent="-228600" defTabSz="4387850" fontAlgn="base">
              <a:spcBef>
                <a:spcPct val="0"/>
              </a:spcBef>
              <a:spcAft>
                <a:spcPct val="0"/>
              </a:spcAft>
              <a:defRPr sz="8600">
                <a:solidFill>
                  <a:schemeClr val="tx1"/>
                </a:solidFill>
                <a:latin typeface="Calibri" charset="0"/>
                <a:ea typeface="ＭＳ Ｐゴシック" charset="0"/>
              </a:defRPr>
            </a:lvl9pPr>
          </a:lstStyle>
          <a:p>
            <a:pPr algn="ctr" eaLnBrk="0" hangingPunct="0">
              <a:spcBef>
                <a:spcPct val="50000"/>
              </a:spcBef>
              <a:defRPr/>
            </a:pPr>
            <a:r>
              <a:rPr lang="en-US" sz="3200" b="1" dirty="0" smtClean="0">
                <a:solidFill>
                  <a:srgbClr val="FFFF00"/>
                </a:solidFill>
                <a:cs typeface="Arial" charset="0"/>
              </a:rPr>
              <a:t>3. Data</a:t>
            </a:r>
          </a:p>
        </p:txBody>
      </p:sp>
      <p:sp>
        <p:nvSpPr>
          <p:cNvPr id="15" name="Text Box 7"/>
          <p:cNvSpPr txBox="1">
            <a:spLocks noChangeArrowheads="1"/>
          </p:cNvSpPr>
          <p:nvPr/>
        </p:nvSpPr>
        <p:spPr bwMode="auto">
          <a:xfrm>
            <a:off x="14371095" y="9449300"/>
            <a:ext cx="12357628" cy="579437"/>
          </a:xfrm>
          <a:prstGeom prst="rect">
            <a:avLst/>
          </a:prstGeom>
          <a:solidFill>
            <a:srgbClr val="00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267" tIns="45624" rIns="91267" bIns="45624">
            <a:spAutoFit/>
          </a:bodyPr>
          <a:lstStyle>
            <a:lvl1pPr>
              <a:defRPr sz="8600">
                <a:solidFill>
                  <a:schemeClr val="tx1"/>
                </a:solidFill>
                <a:latin typeface="Calibri" charset="0"/>
                <a:ea typeface="ＭＳ Ｐゴシック" charset="0"/>
              </a:defRPr>
            </a:lvl1pPr>
            <a:lvl2pPr marL="742950" indent="-285750">
              <a:defRPr sz="8600">
                <a:solidFill>
                  <a:schemeClr val="tx1"/>
                </a:solidFill>
                <a:latin typeface="Calibri" charset="0"/>
                <a:ea typeface="ＭＳ Ｐゴシック" charset="0"/>
              </a:defRPr>
            </a:lvl2pPr>
            <a:lvl3pPr marL="1143000" indent="-228600">
              <a:defRPr sz="8600">
                <a:solidFill>
                  <a:schemeClr val="tx1"/>
                </a:solidFill>
                <a:latin typeface="Calibri" charset="0"/>
                <a:ea typeface="ＭＳ Ｐゴシック" charset="0"/>
              </a:defRPr>
            </a:lvl3pPr>
            <a:lvl4pPr marL="1600200" indent="-228600">
              <a:defRPr sz="8600">
                <a:solidFill>
                  <a:schemeClr val="tx1"/>
                </a:solidFill>
                <a:latin typeface="Calibri" charset="0"/>
                <a:ea typeface="ＭＳ Ｐゴシック" charset="0"/>
              </a:defRPr>
            </a:lvl4pPr>
            <a:lvl5pPr marL="2057400" indent="-228600">
              <a:defRPr sz="8600">
                <a:solidFill>
                  <a:schemeClr val="tx1"/>
                </a:solidFill>
                <a:latin typeface="Calibri" charset="0"/>
                <a:ea typeface="ＭＳ Ｐゴシック" charset="0"/>
              </a:defRPr>
            </a:lvl5pPr>
            <a:lvl6pPr marL="2514600" indent="-228600" defTabSz="4387850" fontAlgn="base">
              <a:spcBef>
                <a:spcPct val="0"/>
              </a:spcBef>
              <a:spcAft>
                <a:spcPct val="0"/>
              </a:spcAft>
              <a:defRPr sz="8600">
                <a:solidFill>
                  <a:schemeClr val="tx1"/>
                </a:solidFill>
                <a:latin typeface="Calibri" charset="0"/>
                <a:ea typeface="ＭＳ Ｐゴシック" charset="0"/>
              </a:defRPr>
            </a:lvl6pPr>
            <a:lvl7pPr marL="2971800" indent="-228600" defTabSz="4387850" fontAlgn="base">
              <a:spcBef>
                <a:spcPct val="0"/>
              </a:spcBef>
              <a:spcAft>
                <a:spcPct val="0"/>
              </a:spcAft>
              <a:defRPr sz="8600">
                <a:solidFill>
                  <a:schemeClr val="tx1"/>
                </a:solidFill>
                <a:latin typeface="Calibri" charset="0"/>
                <a:ea typeface="ＭＳ Ｐゴシック" charset="0"/>
              </a:defRPr>
            </a:lvl7pPr>
            <a:lvl8pPr marL="3429000" indent="-228600" defTabSz="4387850" fontAlgn="base">
              <a:spcBef>
                <a:spcPct val="0"/>
              </a:spcBef>
              <a:spcAft>
                <a:spcPct val="0"/>
              </a:spcAft>
              <a:defRPr sz="8600">
                <a:solidFill>
                  <a:schemeClr val="tx1"/>
                </a:solidFill>
                <a:latin typeface="Calibri" charset="0"/>
                <a:ea typeface="ＭＳ Ｐゴシック" charset="0"/>
              </a:defRPr>
            </a:lvl8pPr>
            <a:lvl9pPr marL="3886200" indent="-228600" defTabSz="4387850" fontAlgn="base">
              <a:spcBef>
                <a:spcPct val="0"/>
              </a:spcBef>
              <a:spcAft>
                <a:spcPct val="0"/>
              </a:spcAft>
              <a:defRPr sz="8600">
                <a:solidFill>
                  <a:schemeClr val="tx1"/>
                </a:solidFill>
                <a:latin typeface="Calibri" charset="0"/>
                <a:ea typeface="ＭＳ Ｐゴシック" charset="0"/>
              </a:defRPr>
            </a:lvl9pPr>
          </a:lstStyle>
          <a:p>
            <a:pPr algn="ctr" eaLnBrk="0" hangingPunct="0">
              <a:spcBef>
                <a:spcPct val="50000"/>
              </a:spcBef>
              <a:defRPr/>
            </a:pPr>
            <a:r>
              <a:rPr lang="en-US" sz="3200" b="1" dirty="0" smtClean="0">
                <a:solidFill>
                  <a:srgbClr val="FFFF00"/>
                </a:solidFill>
                <a:cs typeface="Arial" charset="0"/>
              </a:rPr>
              <a:t>2.2. Software</a:t>
            </a:r>
          </a:p>
        </p:txBody>
      </p:sp>
      <p:sp>
        <p:nvSpPr>
          <p:cNvPr id="16" name="Rectangle 15"/>
          <p:cNvSpPr/>
          <p:nvPr/>
        </p:nvSpPr>
        <p:spPr>
          <a:xfrm>
            <a:off x="247798" y="16892194"/>
            <a:ext cx="13353460" cy="15850412"/>
          </a:xfrm>
          <a:prstGeom prst="rect">
            <a:avLst/>
          </a:prstGeom>
          <a:noFill/>
          <a:ln w="76200" cmpd="sng"/>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89120" fontAlgn="auto">
              <a:spcBef>
                <a:spcPts val="0"/>
              </a:spcBef>
              <a:spcAft>
                <a:spcPts val="0"/>
              </a:spcAft>
              <a:defRPr/>
            </a:pPr>
            <a:endParaRPr lang="en-US"/>
          </a:p>
        </p:txBody>
      </p:sp>
      <p:sp>
        <p:nvSpPr>
          <p:cNvPr id="17" name="Text Box 7"/>
          <p:cNvSpPr txBox="1">
            <a:spLocks noChangeArrowheads="1"/>
          </p:cNvSpPr>
          <p:nvPr/>
        </p:nvSpPr>
        <p:spPr bwMode="auto">
          <a:xfrm>
            <a:off x="744685" y="17027049"/>
            <a:ext cx="12357628" cy="579437"/>
          </a:xfrm>
          <a:prstGeom prst="rect">
            <a:avLst/>
          </a:prstGeom>
          <a:solidFill>
            <a:srgbClr val="00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267" tIns="45624" rIns="91267" bIns="45624">
            <a:spAutoFit/>
          </a:bodyPr>
          <a:lstStyle>
            <a:lvl1pPr>
              <a:defRPr sz="8600">
                <a:solidFill>
                  <a:schemeClr val="tx1"/>
                </a:solidFill>
                <a:latin typeface="Calibri" charset="0"/>
                <a:ea typeface="ＭＳ Ｐゴシック" charset="0"/>
              </a:defRPr>
            </a:lvl1pPr>
            <a:lvl2pPr marL="742950" indent="-285750">
              <a:defRPr sz="8600">
                <a:solidFill>
                  <a:schemeClr val="tx1"/>
                </a:solidFill>
                <a:latin typeface="Calibri" charset="0"/>
                <a:ea typeface="ＭＳ Ｐゴシック" charset="0"/>
              </a:defRPr>
            </a:lvl2pPr>
            <a:lvl3pPr marL="1143000" indent="-228600">
              <a:defRPr sz="8600">
                <a:solidFill>
                  <a:schemeClr val="tx1"/>
                </a:solidFill>
                <a:latin typeface="Calibri" charset="0"/>
                <a:ea typeface="ＭＳ Ｐゴシック" charset="0"/>
              </a:defRPr>
            </a:lvl3pPr>
            <a:lvl4pPr marL="1600200" indent="-228600">
              <a:defRPr sz="8600">
                <a:solidFill>
                  <a:schemeClr val="tx1"/>
                </a:solidFill>
                <a:latin typeface="Calibri" charset="0"/>
                <a:ea typeface="ＭＳ Ｐゴシック" charset="0"/>
              </a:defRPr>
            </a:lvl4pPr>
            <a:lvl5pPr marL="2057400" indent="-228600">
              <a:defRPr sz="8600">
                <a:solidFill>
                  <a:schemeClr val="tx1"/>
                </a:solidFill>
                <a:latin typeface="Calibri" charset="0"/>
                <a:ea typeface="ＭＳ Ｐゴシック" charset="0"/>
              </a:defRPr>
            </a:lvl5pPr>
            <a:lvl6pPr marL="2514600" indent="-228600" defTabSz="4387850" fontAlgn="base">
              <a:spcBef>
                <a:spcPct val="0"/>
              </a:spcBef>
              <a:spcAft>
                <a:spcPct val="0"/>
              </a:spcAft>
              <a:defRPr sz="8600">
                <a:solidFill>
                  <a:schemeClr val="tx1"/>
                </a:solidFill>
                <a:latin typeface="Calibri" charset="0"/>
                <a:ea typeface="ＭＳ Ｐゴシック" charset="0"/>
              </a:defRPr>
            </a:lvl6pPr>
            <a:lvl7pPr marL="2971800" indent="-228600" defTabSz="4387850" fontAlgn="base">
              <a:spcBef>
                <a:spcPct val="0"/>
              </a:spcBef>
              <a:spcAft>
                <a:spcPct val="0"/>
              </a:spcAft>
              <a:defRPr sz="8600">
                <a:solidFill>
                  <a:schemeClr val="tx1"/>
                </a:solidFill>
                <a:latin typeface="Calibri" charset="0"/>
                <a:ea typeface="ＭＳ Ｐゴシック" charset="0"/>
              </a:defRPr>
            </a:lvl7pPr>
            <a:lvl8pPr marL="3429000" indent="-228600" defTabSz="4387850" fontAlgn="base">
              <a:spcBef>
                <a:spcPct val="0"/>
              </a:spcBef>
              <a:spcAft>
                <a:spcPct val="0"/>
              </a:spcAft>
              <a:defRPr sz="8600">
                <a:solidFill>
                  <a:schemeClr val="tx1"/>
                </a:solidFill>
                <a:latin typeface="Calibri" charset="0"/>
                <a:ea typeface="ＭＳ Ｐゴシック" charset="0"/>
              </a:defRPr>
            </a:lvl8pPr>
            <a:lvl9pPr marL="3886200" indent="-228600" defTabSz="4387850" fontAlgn="base">
              <a:spcBef>
                <a:spcPct val="0"/>
              </a:spcBef>
              <a:spcAft>
                <a:spcPct val="0"/>
              </a:spcAft>
              <a:defRPr sz="8600">
                <a:solidFill>
                  <a:schemeClr val="tx1"/>
                </a:solidFill>
                <a:latin typeface="Calibri" charset="0"/>
                <a:ea typeface="ＭＳ Ｐゴシック" charset="0"/>
              </a:defRPr>
            </a:lvl9pPr>
          </a:lstStyle>
          <a:p>
            <a:pPr algn="ctr" eaLnBrk="0" hangingPunct="0">
              <a:spcBef>
                <a:spcPct val="50000"/>
              </a:spcBef>
              <a:defRPr/>
            </a:pPr>
            <a:r>
              <a:rPr lang="en-US" sz="3200" b="1" dirty="0" smtClean="0">
                <a:solidFill>
                  <a:srgbClr val="FFFF00"/>
                </a:solidFill>
                <a:cs typeface="Arial" charset="0"/>
              </a:rPr>
              <a:t>4.  Unit and Performance Tests</a:t>
            </a:r>
          </a:p>
        </p:txBody>
      </p:sp>
      <p:sp>
        <p:nvSpPr>
          <p:cNvPr id="18" name="Rectangle 17"/>
          <p:cNvSpPr/>
          <p:nvPr/>
        </p:nvSpPr>
        <p:spPr>
          <a:xfrm>
            <a:off x="276298" y="8970759"/>
            <a:ext cx="13257187" cy="7634044"/>
          </a:xfrm>
          <a:prstGeom prst="rect">
            <a:avLst/>
          </a:prstGeom>
          <a:noFill/>
          <a:ln w="76200" cmpd="sng"/>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89120" fontAlgn="auto">
              <a:spcBef>
                <a:spcPts val="0"/>
              </a:spcBef>
              <a:spcAft>
                <a:spcPts val="0"/>
              </a:spcAft>
              <a:defRPr/>
            </a:pPr>
            <a:endParaRPr lang="en-US"/>
          </a:p>
        </p:txBody>
      </p:sp>
      <p:sp>
        <p:nvSpPr>
          <p:cNvPr id="19" name="Rectangle 18"/>
          <p:cNvSpPr/>
          <p:nvPr/>
        </p:nvSpPr>
        <p:spPr>
          <a:xfrm>
            <a:off x="13938631" y="16892194"/>
            <a:ext cx="13257187" cy="15850412"/>
          </a:xfrm>
          <a:prstGeom prst="rect">
            <a:avLst/>
          </a:prstGeom>
          <a:noFill/>
          <a:ln w="76200" cmpd="sng"/>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89120" fontAlgn="auto">
              <a:spcBef>
                <a:spcPts val="0"/>
              </a:spcBef>
              <a:spcAft>
                <a:spcPts val="0"/>
              </a:spcAft>
              <a:defRPr/>
            </a:pPr>
            <a:endParaRPr lang="en-US"/>
          </a:p>
        </p:txBody>
      </p:sp>
      <p:sp>
        <p:nvSpPr>
          <p:cNvPr id="20" name="Text Box 7"/>
          <p:cNvSpPr txBox="1">
            <a:spLocks noChangeArrowheads="1"/>
          </p:cNvSpPr>
          <p:nvPr/>
        </p:nvSpPr>
        <p:spPr bwMode="auto">
          <a:xfrm>
            <a:off x="14435518" y="17027049"/>
            <a:ext cx="12357628" cy="579437"/>
          </a:xfrm>
          <a:prstGeom prst="rect">
            <a:avLst/>
          </a:prstGeom>
          <a:solidFill>
            <a:srgbClr val="00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267" tIns="45624" rIns="91267" bIns="45624">
            <a:spAutoFit/>
          </a:bodyPr>
          <a:lstStyle>
            <a:lvl1pPr>
              <a:defRPr sz="8600">
                <a:solidFill>
                  <a:schemeClr val="tx1"/>
                </a:solidFill>
                <a:latin typeface="Calibri" charset="0"/>
                <a:ea typeface="ＭＳ Ｐゴシック" charset="0"/>
              </a:defRPr>
            </a:lvl1pPr>
            <a:lvl2pPr marL="742950" indent="-285750">
              <a:defRPr sz="8600">
                <a:solidFill>
                  <a:schemeClr val="tx1"/>
                </a:solidFill>
                <a:latin typeface="Calibri" charset="0"/>
                <a:ea typeface="ＭＳ Ｐゴシック" charset="0"/>
              </a:defRPr>
            </a:lvl2pPr>
            <a:lvl3pPr marL="1143000" indent="-228600">
              <a:defRPr sz="8600">
                <a:solidFill>
                  <a:schemeClr val="tx1"/>
                </a:solidFill>
                <a:latin typeface="Calibri" charset="0"/>
                <a:ea typeface="ＭＳ Ｐゴシック" charset="0"/>
              </a:defRPr>
            </a:lvl3pPr>
            <a:lvl4pPr marL="1600200" indent="-228600">
              <a:defRPr sz="8600">
                <a:solidFill>
                  <a:schemeClr val="tx1"/>
                </a:solidFill>
                <a:latin typeface="Calibri" charset="0"/>
                <a:ea typeface="ＭＳ Ｐゴシック" charset="0"/>
              </a:defRPr>
            </a:lvl4pPr>
            <a:lvl5pPr marL="2057400" indent="-228600">
              <a:defRPr sz="8600">
                <a:solidFill>
                  <a:schemeClr val="tx1"/>
                </a:solidFill>
                <a:latin typeface="Calibri" charset="0"/>
                <a:ea typeface="ＭＳ Ｐゴシック" charset="0"/>
              </a:defRPr>
            </a:lvl5pPr>
            <a:lvl6pPr marL="2514600" indent="-228600" defTabSz="4387850" fontAlgn="base">
              <a:spcBef>
                <a:spcPct val="0"/>
              </a:spcBef>
              <a:spcAft>
                <a:spcPct val="0"/>
              </a:spcAft>
              <a:defRPr sz="8600">
                <a:solidFill>
                  <a:schemeClr val="tx1"/>
                </a:solidFill>
                <a:latin typeface="Calibri" charset="0"/>
                <a:ea typeface="ＭＳ Ｐゴシック" charset="0"/>
              </a:defRPr>
            </a:lvl6pPr>
            <a:lvl7pPr marL="2971800" indent="-228600" defTabSz="4387850" fontAlgn="base">
              <a:spcBef>
                <a:spcPct val="0"/>
              </a:spcBef>
              <a:spcAft>
                <a:spcPct val="0"/>
              </a:spcAft>
              <a:defRPr sz="8600">
                <a:solidFill>
                  <a:schemeClr val="tx1"/>
                </a:solidFill>
                <a:latin typeface="Calibri" charset="0"/>
                <a:ea typeface="ＭＳ Ｐゴシック" charset="0"/>
              </a:defRPr>
            </a:lvl7pPr>
            <a:lvl8pPr marL="3429000" indent="-228600" defTabSz="4387850" fontAlgn="base">
              <a:spcBef>
                <a:spcPct val="0"/>
              </a:spcBef>
              <a:spcAft>
                <a:spcPct val="0"/>
              </a:spcAft>
              <a:defRPr sz="8600">
                <a:solidFill>
                  <a:schemeClr val="tx1"/>
                </a:solidFill>
                <a:latin typeface="Calibri" charset="0"/>
                <a:ea typeface="ＭＳ Ｐゴシック" charset="0"/>
              </a:defRPr>
            </a:lvl8pPr>
            <a:lvl9pPr marL="3886200" indent="-228600" defTabSz="4387850" fontAlgn="base">
              <a:spcBef>
                <a:spcPct val="0"/>
              </a:spcBef>
              <a:spcAft>
                <a:spcPct val="0"/>
              </a:spcAft>
              <a:defRPr sz="8600">
                <a:solidFill>
                  <a:schemeClr val="tx1"/>
                </a:solidFill>
                <a:latin typeface="Calibri" charset="0"/>
                <a:ea typeface="ＭＳ Ｐゴシック" charset="0"/>
              </a:defRPr>
            </a:lvl9pPr>
          </a:lstStyle>
          <a:p>
            <a:pPr algn="ctr" eaLnBrk="0" hangingPunct="0">
              <a:spcBef>
                <a:spcPct val="50000"/>
              </a:spcBef>
              <a:defRPr/>
            </a:pPr>
            <a:r>
              <a:rPr lang="en-US" sz="3200" b="1" dirty="0" smtClean="0">
                <a:solidFill>
                  <a:srgbClr val="FFFF00"/>
                </a:solidFill>
                <a:cs typeface="Arial" charset="0"/>
              </a:rPr>
              <a:t>5.  Simulation</a:t>
            </a:r>
          </a:p>
        </p:txBody>
      </p:sp>
      <p:sp>
        <p:nvSpPr>
          <p:cNvPr id="21" name="Text Box 7"/>
          <p:cNvSpPr txBox="1">
            <a:spLocks noChangeArrowheads="1"/>
          </p:cNvSpPr>
          <p:nvPr/>
        </p:nvSpPr>
        <p:spPr bwMode="auto">
          <a:xfrm>
            <a:off x="775660" y="33135050"/>
            <a:ext cx="26203332" cy="579437"/>
          </a:xfrm>
          <a:prstGeom prst="rect">
            <a:avLst/>
          </a:prstGeom>
          <a:solidFill>
            <a:srgbClr val="00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267" tIns="45624" rIns="91267" bIns="45624">
            <a:spAutoFit/>
          </a:bodyPr>
          <a:lstStyle>
            <a:lvl1pPr>
              <a:defRPr sz="8600">
                <a:solidFill>
                  <a:schemeClr val="tx1"/>
                </a:solidFill>
                <a:latin typeface="Calibri" charset="0"/>
                <a:ea typeface="ＭＳ Ｐゴシック" charset="0"/>
              </a:defRPr>
            </a:lvl1pPr>
            <a:lvl2pPr marL="742950" indent="-285750">
              <a:defRPr sz="8600">
                <a:solidFill>
                  <a:schemeClr val="tx1"/>
                </a:solidFill>
                <a:latin typeface="Calibri" charset="0"/>
                <a:ea typeface="ＭＳ Ｐゴシック" charset="0"/>
              </a:defRPr>
            </a:lvl2pPr>
            <a:lvl3pPr marL="1143000" indent="-228600">
              <a:defRPr sz="8600">
                <a:solidFill>
                  <a:schemeClr val="tx1"/>
                </a:solidFill>
                <a:latin typeface="Calibri" charset="0"/>
                <a:ea typeface="ＭＳ Ｐゴシック" charset="0"/>
              </a:defRPr>
            </a:lvl3pPr>
            <a:lvl4pPr marL="1600200" indent="-228600">
              <a:defRPr sz="8600">
                <a:solidFill>
                  <a:schemeClr val="tx1"/>
                </a:solidFill>
                <a:latin typeface="Calibri" charset="0"/>
                <a:ea typeface="ＭＳ Ｐゴシック" charset="0"/>
              </a:defRPr>
            </a:lvl4pPr>
            <a:lvl5pPr marL="2057400" indent="-228600">
              <a:defRPr sz="8600">
                <a:solidFill>
                  <a:schemeClr val="tx1"/>
                </a:solidFill>
                <a:latin typeface="Calibri" charset="0"/>
                <a:ea typeface="ＭＳ Ｐゴシック" charset="0"/>
              </a:defRPr>
            </a:lvl5pPr>
            <a:lvl6pPr marL="2514600" indent="-228600" defTabSz="4387850" fontAlgn="base">
              <a:spcBef>
                <a:spcPct val="0"/>
              </a:spcBef>
              <a:spcAft>
                <a:spcPct val="0"/>
              </a:spcAft>
              <a:defRPr sz="8600">
                <a:solidFill>
                  <a:schemeClr val="tx1"/>
                </a:solidFill>
                <a:latin typeface="Calibri" charset="0"/>
                <a:ea typeface="ＭＳ Ｐゴシック" charset="0"/>
              </a:defRPr>
            </a:lvl6pPr>
            <a:lvl7pPr marL="2971800" indent="-228600" defTabSz="4387850" fontAlgn="base">
              <a:spcBef>
                <a:spcPct val="0"/>
              </a:spcBef>
              <a:spcAft>
                <a:spcPct val="0"/>
              </a:spcAft>
              <a:defRPr sz="8600">
                <a:solidFill>
                  <a:schemeClr val="tx1"/>
                </a:solidFill>
                <a:latin typeface="Calibri" charset="0"/>
                <a:ea typeface="ＭＳ Ｐゴシック" charset="0"/>
              </a:defRPr>
            </a:lvl7pPr>
            <a:lvl8pPr marL="3429000" indent="-228600" defTabSz="4387850" fontAlgn="base">
              <a:spcBef>
                <a:spcPct val="0"/>
              </a:spcBef>
              <a:spcAft>
                <a:spcPct val="0"/>
              </a:spcAft>
              <a:defRPr sz="8600">
                <a:solidFill>
                  <a:schemeClr val="tx1"/>
                </a:solidFill>
                <a:latin typeface="Calibri" charset="0"/>
                <a:ea typeface="ＭＳ Ｐゴシック" charset="0"/>
              </a:defRPr>
            </a:lvl8pPr>
            <a:lvl9pPr marL="3886200" indent="-228600" defTabSz="4387850" fontAlgn="base">
              <a:spcBef>
                <a:spcPct val="0"/>
              </a:spcBef>
              <a:spcAft>
                <a:spcPct val="0"/>
              </a:spcAft>
              <a:defRPr sz="8600">
                <a:solidFill>
                  <a:schemeClr val="tx1"/>
                </a:solidFill>
                <a:latin typeface="Calibri" charset="0"/>
                <a:ea typeface="ＭＳ Ｐゴシック" charset="0"/>
              </a:defRPr>
            </a:lvl9pPr>
          </a:lstStyle>
          <a:p>
            <a:pPr algn="ctr" eaLnBrk="0" hangingPunct="0">
              <a:spcBef>
                <a:spcPct val="50000"/>
              </a:spcBef>
              <a:defRPr/>
            </a:pPr>
            <a:r>
              <a:rPr lang="en-US" sz="3200" b="1" dirty="0" smtClean="0">
                <a:solidFill>
                  <a:srgbClr val="FFFF00"/>
                </a:solidFill>
                <a:cs typeface="Arial" charset="0"/>
              </a:rPr>
              <a:t>6. Conclusion</a:t>
            </a:r>
          </a:p>
        </p:txBody>
      </p:sp>
      <p:sp>
        <p:nvSpPr>
          <p:cNvPr id="22" name="Rectangle 21"/>
          <p:cNvSpPr/>
          <p:nvPr/>
        </p:nvSpPr>
        <p:spPr>
          <a:xfrm>
            <a:off x="276297" y="32959445"/>
            <a:ext cx="26892499" cy="3407461"/>
          </a:xfrm>
          <a:prstGeom prst="rect">
            <a:avLst/>
          </a:prstGeom>
          <a:noFill/>
          <a:ln w="76200" cmpd="sng"/>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89120" fontAlgn="auto">
              <a:spcBef>
                <a:spcPts val="0"/>
              </a:spcBef>
              <a:spcAft>
                <a:spcPts val="0"/>
              </a:spcAft>
              <a:defRPr/>
            </a:pPr>
            <a:endParaRPr lang="en-US"/>
          </a:p>
        </p:txBody>
      </p:sp>
      <p:pic>
        <p:nvPicPr>
          <p:cNvPr id="2" name="Picture 1" descr="HoldModel_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9977" y="21259384"/>
            <a:ext cx="6355080" cy="4659278"/>
          </a:xfrm>
          <a:prstGeom prst="rect">
            <a:avLst/>
          </a:prstGeom>
          <a:solidFill>
            <a:srgbClr val="FFFFFF">
              <a:shade val="85000"/>
            </a:srgbClr>
          </a:solidFill>
          <a:ln w="50800" cap="sq" cmpd="thinThick">
            <a:solidFill>
              <a:srgbClr val="F7964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unittest_result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6338" y="17825008"/>
            <a:ext cx="6349793" cy="3372282"/>
          </a:xfrm>
          <a:prstGeom prst="rect">
            <a:avLst/>
          </a:prstGeom>
          <a:solidFill>
            <a:srgbClr val="FFFFFF">
              <a:shade val="85000"/>
            </a:srgbClr>
          </a:solidFill>
          <a:ln w="57150" cap="sq" cmpd="thinThick">
            <a:solidFill>
              <a:srgbClr val="F7964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Screen shot 2012-02-22 at 7.06.53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8718" y="26760851"/>
            <a:ext cx="6173004" cy="5311470"/>
          </a:xfrm>
          <a:prstGeom prst="rect">
            <a:avLst/>
          </a:prstGeom>
        </p:spPr>
      </p:pic>
      <p:pic>
        <p:nvPicPr>
          <p:cNvPr id="11" name="Picture 10" descr="Screen shot 2012-02-22 at 7.08.30 PM.png"/>
          <p:cNvPicPr>
            <a:picLocks noChangeAspect="1"/>
          </p:cNvPicPr>
          <p:nvPr/>
        </p:nvPicPr>
        <p:blipFill rotWithShape="1">
          <a:blip r:embed="rId8">
            <a:extLst>
              <a:ext uri="{28A0092B-C50C-407E-A947-70E740481C1C}">
                <a14:useLocalDpi xmlns:a14="http://schemas.microsoft.com/office/drawing/2010/main" val="0"/>
              </a:ext>
            </a:extLst>
          </a:blip>
          <a:srcRect l="1973" r="2846"/>
          <a:stretch/>
        </p:blipFill>
        <p:spPr>
          <a:xfrm>
            <a:off x="14195452" y="10487396"/>
            <a:ext cx="7178639" cy="4935484"/>
          </a:xfrm>
          <a:prstGeom prst="rect">
            <a:avLst/>
          </a:prstGeom>
          <a:solidFill>
            <a:srgbClr val="FFFFFF">
              <a:shade val="85000"/>
            </a:srgbClr>
          </a:solidFill>
          <a:ln w="88900" cap="sq">
            <a:solidFill>
              <a:srgbClr val="F7964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descr="Screen shot 2012-02-22 at 7.14.25 PM.png"/>
          <p:cNvPicPr>
            <a:picLocks noChangeAspect="1"/>
          </p:cNvPicPr>
          <p:nvPr/>
        </p:nvPicPr>
        <p:blipFill rotWithShape="1">
          <a:blip r:embed="rId9">
            <a:extLst>
              <a:ext uri="{28A0092B-C50C-407E-A947-70E740481C1C}">
                <a14:useLocalDpi xmlns:a14="http://schemas.microsoft.com/office/drawing/2010/main" val="0"/>
              </a:ext>
            </a:extLst>
          </a:blip>
          <a:srcRect l="2541" b="6393"/>
          <a:stretch/>
        </p:blipFill>
        <p:spPr>
          <a:xfrm>
            <a:off x="14418992" y="4377414"/>
            <a:ext cx="7151617" cy="4549008"/>
          </a:xfrm>
          <a:prstGeom prst="rect">
            <a:avLst/>
          </a:prstGeom>
          <a:solidFill>
            <a:srgbClr val="FFFFFF">
              <a:shade val="85000"/>
            </a:srgbClr>
          </a:solidFill>
          <a:ln w="76200" cap="rnd" cmpd="tri">
            <a:solidFill>
              <a:srgbClr val="F79646"/>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570813" y="4136112"/>
            <a:ext cx="12690909" cy="4832092"/>
          </a:xfrm>
          <a:prstGeom prst="rect">
            <a:avLst/>
          </a:prstGeom>
          <a:noFill/>
        </p:spPr>
        <p:txBody>
          <a:bodyPr wrap="square" rtlCol="0">
            <a:spAutoFit/>
          </a:bodyPr>
          <a:lstStyle/>
          <a:p>
            <a:pPr algn="just"/>
            <a:r>
              <a:rPr lang="en-US" sz="2200" dirty="0"/>
              <a:t>We developed a transportation system model to investigate traffic routing plans will efficiently route vehicular traffics from parking lots near the Georgia Dome, Atlanta, GA, to the major interstates (i.e. I-20, I75/I85).  Specifically, for each routing strategy, we simulate flow of traffic from the parking lots to interstate entrances following the conclusion of a football game to determine the average delay for a car to reach the entrance.  Vehicular flows along road segments are modeled as discrete events with priority queue implementation.  For this study, accuracy and performance of four priority queue structures (i.e. </a:t>
            </a:r>
            <a:r>
              <a:rPr lang="en-US" sz="2200" dirty="0" err="1"/>
              <a:t>linkedlist</a:t>
            </a:r>
            <a:r>
              <a:rPr lang="en-US" sz="2200" dirty="0"/>
              <a:t>, </a:t>
            </a:r>
            <a:r>
              <a:rPr lang="en-US" sz="2200" dirty="0" err="1"/>
              <a:t>splaytree</a:t>
            </a:r>
            <a:r>
              <a:rPr lang="en-US" sz="2200" dirty="0"/>
              <a:t>, calendar queue and ladder queue) were tested and the ladder queue implementation was chosen.  To model vehicles in the parking lots, a random number generator based on known and tested algorithms for normal and gamma </a:t>
            </a:r>
            <a:r>
              <a:rPr lang="en-US" sz="2200" dirty="0" err="1"/>
              <a:t>variates</a:t>
            </a:r>
            <a:r>
              <a:rPr lang="en-US" sz="2200" dirty="0"/>
              <a:t> were utilized.  In this study, two routing strategies are investigated: </a:t>
            </a:r>
            <a:r>
              <a:rPr lang="en-US" sz="2200" dirty="0" smtClean="0"/>
              <a:t>(A) </a:t>
            </a:r>
            <a:r>
              <a:rPr lang="en-US" sz="2200" dirty="0"/>
              <a:t>Vehicles directed along shortest paths to the interstate entrance, depending on their destination interstate. </a:t>
            </a:r>
            <a:r>
              <a:rPr lang="en-US" sz="2200" dirty="0" smtClean="0"/>
              <a:t>(B) As a possible improvement to Strategy 1 with some modification to the paths.</a:t>
            </a:r>
            <a:r>
              <a:rPr lang="en-US" sz="2200" dirty="0"/>
              <a:t> </a:t>
            </a:r>
            <a:r>
              <a:rPr lang="en-US" sz="2200" dirty="0" smtClean="0"/>
              <a:t> </a:t>
            </a:r>
            <a:r>
              <a:rPr lang="en-US" sz="2200" dirty="0" smtClean="0"/>
              <a:t>For </a:t>
            </a:r>
            <a:r>
              <a:rPr lang="en-US" sz="2200" dirty="0"/>
              <a:t>each strategy, we ran the simulation for </a:t>
            </a:r>
            <a:r>
              <a:rPr lang="en-US" sz="2200" dirty="0" smtClean="0"/>
              <a:t>1000 times to obtain </a:t>
            </a:r>
            <a:r>
              <a:rPr lang="en-US" sz="2200" dirty="0"/>
              <a:t>a</a:t>
            </a:r>
            <a:r>
              <a:rPr lang="en-US" sz="2200" dirty="0" smtClean="0"/>
              <a:t>verage </a:t>
            </a:r>
            <a:r>
              <a:rPr lang="en-US" sz="2200" dirty="0"/>
              <a:t>delay </a:t>
            </a:r>
            <a:r>
              <a:rPr lang="en-US" sz="2200" dirty="0" smtClean="0"/>
              <a:t>for </a:t>
            </a:r>
            <a:r>
              <a:rPr lang="en-US" sz="2200" dirty="0"/>
              <a:t>each strategy.  </a:t>
            </a:r>
            <a:r>
              <a:rPr lang="en-US" sz="2200" dirty="0" smtClean="0"/>
              <a:t>Results </a:t>
            </a:r>
            <a:r>
              <a:rPr lang="en-US" sz="2200" dirty="0"/>
              <a:t>show that </a:t>
            </a:r>
            <a:r>
              <a:rPr lang="en-US" sz="2200" dirty="0" smtClean="0"/>
              <a:t>Strategy (A) is still better than Strategy (B).</a:t>
            </a:r>
            <a:endParaRPr lang="en-US" sz="2200" dirty="0"/>
          </a:p>
          <a:p>
            <a:pPr algn="just"/>
            <a:endParaRPr lang="en-US" sz="2200" dirty="0"/>
          </a:p>
        </p:txBody>
      </p:sp>
      <p:sp>
        <p:nvSpPr>
          <p:cNvPr id="27" name="TextBox 26"/>
          <p:cNvSpPr txBox="1"/>
          <p:nvPr/>
        </p:nvSpPr>
        <p:spPr>
          <a:xfrm>
            <a:off x="8930640" y="9785825"/>
            <a:ext cx="4520301" cy="6878807"/>
          </a:xfrm>
          <a:prstGeom prst="rect">
            <a:avLst/>
          </a:prstGeom>
          <a:noFill/>
        </p:spPr>
        <p:txBody>
          <a:bodyPr wrap="square" rtlCol="0">
            <a:spAutoFit/>
          </a:bodyPr>
          <a:lstStyle/>
          <a:p>
            <a:r>
              <a:rPr lang="en-US" sz="2300" dirty="0" smtClean="0"/>
              <a:t>(a). Road Segments</a:t>
            </a:r>
          </a:p>
          <a:p>
            <a:pPr marL="342900" indent="-342900">
              <a:buFont typeface="Arial"/>
              <a:buChar char="•"/>
            </a:pPr>
            <a:r>
              <a:rPr lang="en-US" sz="2300" dirty="0" smtClean="0"/>
              <a:t>Traffic direction</a:t>
            </a:r>
          </a:p>
          <a:p>
            <a:pPr marL="342900" indent="-342900">
              <a:buFont typeface="Arial"/>
              <a:buChar char="•"/>
            </a:pPr>
            <a:r>
              <a:rPr lang="en-US" sz="2300" dirty="0" smtClean="0"/>
              <a:t>Number of lanes in each direction</a:t>
            </a:r>
          </a:p>
          <a:p>
            <a:pPr marL="342900" indent="-342900">
              <a:buFont typeface="Arial"/>
              <a:buChar char="•"/>
            </a:pPr>
            <a:r>
              <a:rPr lang="en-US" sz="2300" dirty="0" smtClean="0"/>
              <a:t>Length of segment</a:t>
            </a:r>
          </a:p>
          <a:p>
            <a:pPr marL="342900" indent="-342900">
              <a:buFont typeface="Arial"/>
              <a:buChar char="•"/>
            </a:pPr>
            <a:r>
              <a:rPr lang="en-US" sz="2300" dirty="0" smtClean="0"/>
              <a:t>Two bounding roads</a:t>
            </a:r>
          </a:p>
          <a:p>
            <a:pPr marL="342900" indent="-342900">
              <a:buFont typeface="Arial"/>
              <a:buChar char="•"/>
            </a:pPr>
            <a:r>
              <a:rPr lang="en-US" sz="2300" dirty="0" smtClean="0"/>
              <a:t>Two intersections on either end</a:t>
            </a:r>
          </a:p>
          <a:p>
            <a:pPr marL="342900" indent="-342900">
              <a:buFont typeface="Arial"/>
              <a:buChar char="•"/>
            </a:pPr>
            <a:endParaRPr lang="en-US" sz="1500" dirty="0" smtClean="0"/>
          </a:p>
          <a:p>
            <a:r>
              <a:rPr lang="en-US" sz="2300" dirty="0" smtClean="0"/>
              <a:t>(b).  Intersections</a:t>
            </a:r>
          </a:p>
          <a:p>
            <a:pPr marL="342900" indent="-342900">
              <a:buFont typeface="Arial"/>
              <a:buChar char="•"/>
            </a:pPr>
            <a:r>
              <a:rPr lang="en-US" sz="2300" dirty="0" smtClean="0"/>
              <a:t>Latitude</a:t>
            </a:r>
          </a:p>
          <a:p>
            <a:pPr marL="342900" indent="-342900">
              <a:buFont typeface="Arial"/>
              <a:buChar char="•"/>
            </a:pPr>
            <a:r>
              <a:rPr lang="en-US" sz="2300" dirty="0" smtClean="0"/>
              <a:t>Longitude</a:t>
            </a:r>
          </a:p>
          <a:p>
            <a:pPr marL="342900" indent="-342900">
              <a:buFont typeface="Arial"/>
              <a:buChar char="•"/>
            </a:pPr>
            <a:r>
              <a:rPr lang="en-US" sz="2300" dirty="0" smtClean="0"/>
              <a:t>Whether intersection is a destination</a:t>
            </a:r>
          </a:p>
          <a:p>
            <a:pPr marL="342900" indent="-342900">
              <a:buFont typeface="Arial"/>
              <a:buChar char="•"/>
            </a:pPr>
            <a:endParaRPr lang="en-US" sz="1500" dirty="0" smtClean="0"/>
          </a:p>
          <a:p>
            <a:r>
              <a:rPr lang="en-US" sz="2300" dirty="0" smtClean="0"/>
              <a:t>(c).  Parking Lots</a:t>
            </a:r>
          </a:p>
          <a:p>
            <a:pPr marL="342900" indent="-342900">
              <a:buFont typeface="Arial"/>
              <a:buChar char="•"/>
            </a:pPr>
            <a:r>
              <a:rPr lang="en-US" sz="2300" dirty="0" smtClean="0"/>
              <a:t>Capacity</a:t>
            </a:r>
          </a:p>
          <a:p>
            <a:pPr marL="342900" indent="-342900">
              <a:buFont typeface="Arial"/>
              <a:buChar char="•"/>
            </a:pPr>
            <a:r>
              <a:rPr lang="en-US" sz="2300" dirty="0" smtClean="0"/>
              <a:t>The intersection at the exit</a:t>
            </a:r>
          </a:p>
          <a:p>
            <a:pPr marL="342900" indent="-342900">
              <a:buFont typeface="Arial"/>
              <a:buChar char="•"/>
            </a:pPr>
            <a:endParaRPr lang="en-US" sz="1500" dirty="0" smtClean="0"/>
          </a:p>
          <a:p>
            <a:r>
              <a:rPr lang="en-US" sz="2300" dirty="0" smtClean="0"/>
              <a:t>(d)  Paths from each parking lot to the interstate entrance</a:t>
            </a:r>
          </a:p>
        </p:txBody>
      </p:sp>
      <p:sp>
        <p:nvSpPr>
          <p:cNvPr id="28" name="TextBox 27"/>
          <p:cNvSpPr txBox="1"/>
          <p:nvPr/>
        </p:nvSpPr>
        <p:spPr>
          <a:xfrm>
            <a:off x="21995588" y="4724581"/>
            <a:ext cx="5254274" cy="4185761"/>
          </a:xfrm>
          <a:prstGeom prst="rect">
            <a:avLst/>
          </a:prstGeom>
          <a:noFill/>
        </p:spPr>
        <p:txBody>
          <a:bodyPr wrap="square" rtlCol="0">
            <a:spAutoFit/>
          </a:bodyPr>
          <a:lstStyle/>
          <a:p>
            <a:r>
              <a:rPr lang="en-US" sz="2400" b="1" dirty="0" smtClean="0">
                <a:latin typeface="Calibri"/>
                <a:cs typeface="Calibri"/>
              </a:rPr>
              <a:t>Assumptions:</a:t>
            </a:r>
          </a:p>
          <a:p>
            <a:r>
              <a:rPr lang="en-US" sz="2200" dirty="0" smtClean="0">
                <a:latin typeface="Calibri"/>
                <a:cs typeface="Calibri"/>
              </a:rPr>
              <a:t>1. Once individuals reach the interstate entrance, they travel freely to final destination.</a:t>
            </a:r>
          </a:p>
          <a:p>
            <a:r>
              <a:rPr lang="en-US" sz="2200" dirty="0" smtClean="0">
                <a:latin typeface="Calibri"/>
                <a:cs typeface="Calibri"/>
              </a:rPr>
              <a:t>2.  No road accidents.</a:t>
            </a:r>
          </a:p>
          <a:p>
            <a:r>
              <a:rPr lang="en-US" sz="2200" dirty="0" smtClean="0">
                <a:latin typeface="Calibri"/>
                <a:cs typeface="Calibri"/>
              </a:rPr>
              <a:t>3.  Vehicles follow designated </a:t>
            </a:r>
            <a:r>
              <a:rPr lang="en-US" sz="2200" dirty="0" smtClean="0">
                <a:latin typeface="Calibri"/>
                <a:cs typeface="Calibri"/>
              </a:rPr>
              <a:t>shortest paths</a:t>
            </a:r>
            <a:r>
              <a:rPr lang="en-US" sz="2200" dirty="0" smtClean="0">
                <a:latin typeface="Calibri"/>
                <a:cs typeface="Calibri"/>
              </a:rPr>
              <a:t>.</a:t>
            </a:r>
          </a:p>
          <a:p>
            <a:r>
              <a:rPr lang="en-US" sz="2200" dirty="0" smtClean="0">
                <a:latin typeface="Calibri"/>
                <a:cs typeface="Calibri"/>
              </a:rPr>
              <a:t>4.  Occupancy of a parking lot is random.</a:t>
            </a:r>
          </a:p>
          <a:p>
            <a:r>
              <a:rPr lang="en-US" sz="2200" dirty="0" smtClean="0">
                <a:latin typeface="Calibri"/>
                <a:cs typeface="Calibri"/>
              </a:rPr>
              <a:t>5.  External traffic follow random process.</a:t>
            </a:r>
          </a:p>
          <a:p>
            <a:r>
              <a:rPr lang="en-US" sz="2200" dirty="0" smtClean="0">
                <a:latin typeface="Calibri"/>
                <a:cs typeface="Calibri"/>
              </a:rPr>
              <a:t>6.  Vehicles travelling at uniform speed.</a:t>
            </a:r>
          </a:p>
          <a:p>
            <a:r>
              <a:rPr lang="en-US" sz="2200" dirty="0" smtClean="0">
                <a:latin typeface="Calibri"/>
                <a:cs typeface="Calibri"/>
              </a:rPr>
              <a:t>7.  Vehicles are of average length of 4m.</a:t>
            </a:r>
            <a:endParaRPr lang="en-US" sz="2200" dirty="0">
              <a:latin typeface="Calibri"/>
              <a:cs typeface="Calibri"/>
            </a:endParaRPr>
          </a:p>
          <a:p>
            <a:endParaRPr lang="en-US" sz="2200" dirty="0" smtClean="0">
              <a:latin typeface="Calibri"/>
              <a:cs typeface="Calibri"/>
            </a:endParaRPr>
          </a:p>
        </p:txBody>
      </p:sp>
      <p:sp>
        <p:nvSpPr>
          <p:cNvPr id="29" name="TextBox 28"/>
          <p:cNvSpPr txBox="1"/>
          <p:nvPr/>
        </p:nvSpPr>
        <p:spPr>
          <a:xfrm>
            <a:off x="21455157" y="9970673"/>
            <a:ext cx="5713640" cy="6709529"/>
          </a:xfrm>
          <a:prstGeom prst="rect">
            <a:avLst/>
          </a:prstGeom>
          <a:noFill/>
        </p:spPr>
        <p:txBody>
          <a:bodyPr wrap="square" rtlCol="0">
            <a:spAutoFit/>
          </a:bodyPr>
          <a:lstStyle/>
          <a:p>
            <a:r>
              <a:rPr lang="en-US" sz="2000" b="1" dirty="0" smtClean="0"/>
              <a:t>Modeled Objects</a:t>
            </a:r>
            <a:endParaRPr lang="en-US" sz="2000" b="1" dirty="0"/>
          </a:p>
          <a:p>
            <a:pPr marL="342900" indent="-342900">
              <a:buFont typeface="Arial"/>
              <a:buChar char="•"/>
            </a:pPr>
            <a:r>
              <a:rPr lang="en-US" sz="2000" dirty="0" smtClean="0"/>
              <a:t>Intersections: Nodes connecting road segments</a:t>
            </a:r>
          </a:p>
          <a:p>
            <a:pPr marL="342900" indent="-342900">
              <a:buFont typeface="Arial"/>
              <a:buChar char="•"/>
            </a:pPr>
            <a:r>
              <a:rPr lang="en-US" sz="2000" dirty="0" smtClean="0"/>
              <a:t>Road: Contain list of lanes which are priority queues. </a:t>
            </a:r>
          </a:p>
          <a:p>
            <a:pPr marL="342900" indent="-342900">
              <a:buFont typeface="Arial"/>
              <a:buChar char="•"/>
            </a:pPr>
            <a:r>
              <a:rPr lang="en-US" sz="2000" dirty="0" smtClean="0"/>
              <a:t>Parking lot: Source of vehicles, with finite capacity and random occupancy.</a:t>
            </a:r>
          </a:p>
          <a:p>
            <a:pPr marL="342900" indent="-342900">
              <a:buFont typeface="Arial"/>
              <a:buChar char="•"/>
            </a:pPr>
            <a:r>
              <a:rPr lang="en-US" sz="2000" dirty="0" smtClean="0"/>
              <a:t>Path: List of roads from a parking lot to destination.</a:t>
            </a:r>
          </a:p>
          <a:p>
            <a:pPr marL="342900" indent="-342900">
              <a:buFont typeface="Arial"/>
              <a:buChar char="•"/>
            </a:pPr>
            <a:r>
              <a:rPr lang="en-US" sz="2000" dirty="0" smtClean="0"/>
              <a:t>Vehicles: Routed from parking lot to entrance.</a:t>
            </a:r>
          </a:p>
          <a:p>
            <a:endParaRPr lang="en-US" sz="1000" dirty="0"/>
          </a:p>
          <a:p>
            <a:r>
              <a:rPr lang="en-US" sz="2000" b="1" dirty="0" smtClean="0"/>
              <a:t>Modeled Events</a:t>
            </a:r>
            <a:endParaRPr lang="en-US" sz="2000" b="1" dirty="0"/>
          </a:p>
          <a:p>
            <a:pPr marL="342900" indent="-342900">
              <a:buFont typeface="Arial"/>
              <a:buChar char="•"/>
            </a:pPr>
            <a:r>
              <a:rPr lang="en-US" sz="2000" dirty="0"/>
              <a:t>Intersection </a:t>
            </a:r>
            <a:r>
              <a:rPr lang="en-US" sz="2000" dirty="0" smtClean="0"/>
              <a:t>arrival: New vehicle arrives at intersection from road.</a:t>
            </a:r>
            <a:endParaRPr lang="en-US" sz="2000" dirty="0"/>
          </a:p>
          <a:p>
            <a:pPr marL="342900" indent="-342900">
              <a:buFont typeface="Arial"/>
              <a:buChar char="•"/>
            </a:pPr>
            <a:r>
              <a:rPr lang="en-US" sz="2000" dirty="0"/>
              <a:t>Intersection </a:t>
            </a:r>
            <a:r>
              <a:rPr lang="en-US" sz="2000" dirty="0" smtClean="0"/>
              <a:t>departure: </a:t>
            </a:r>
            <a:r>
              <a:rPr lang="en-US" sz="2000" dirty="0"/>
              <a:t>Vehicle leaves intersection and is added to a lane in the next road.</a:t>
            </a:r>
            <a:r>
              <a:rPr lang="en-US" sz="2000" dirty="0" smtClean="0"/>
              <a:t>  </a:t>
            </a:r>
          </a:p>
          <a:p>
            <a:pPr marL="342900" indent="-342900">
              <a:buFont typeface="Arial"/>
              <a:buChar char="•"/>
            </a:pPr>
            <a:r>
              <a:rPr lang="en-US" sz="2000" dirty="0" smtClean="0"/>
              <a:t>Intersection </a:t>
            </a:r>
            <a:r>
              <a:rPr lang="en-US" sz="2000" dirty="0"/>
              <a:t>direction </a:t>
            </a:r>
            <a:r>
              <a:rPr lang="en-US" sz="2000" dirty="0" smtClean="0"/>
              <a:t>change: Switch the serving direction of the intersection.</a:t>
            </a:r>
            <a:endParaRPr lang="en-US" sz="2000" dirty="0"/>
          </a:p>
          <a:p>
            <a:pPr marL="342900" indent="-342900">
              <a:buFont typeface="Arial"/>
              <a:buChar char="•"/>
            </a:pPr>
            <a:r>
              <a:rPr lang="en-US" sz="2000" dirty="0"/>
              <a:t>Parking lot </a:t>
            </a:r>
            <a:r>
              <a:rPr lang="en-US" sz="2000" dirty="0" smtClean="0"/>
              <a:t>departure: Vehicle leaves parking lot and enters the connecting intersection.  </a:t>
            </a:r>
          </a:p>
          <a:p>
            <a:pPr marL="342900" indent="-342900">
              <a:buFont typeface="Arial"/>
              <a:buChar char="•"/>
            </a:pPr>
            <a:r>
              <a:rPr lang="en-US" sz="2000" dirty="0" smtClean="0"/>
              <a:t>Pedestrian traffic: Modeled implicitly by intersection direction changes.</a:t>
            </a:r>
            <a:endParaRPr lang="en-US" sz="2000" dirty="0"/>
          </a:p>
        </p:txBody>
      </p:sp>
      <p:pic>
        <p:nvPicPr>
          <p:cNvPr id="30" name="Picture 29" descr="data_pic.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991" y="9785825"/>
            <a:ext cx="7839969" cy="6386110"/>
          </a:xfrm>
          <a:prstGeom prst="rect">
            <a:avLst/>
          </a:prstGeom>
          <a:solidFill>
            <a:srgbClr val="FFFFFF">
              <a:shade val="85000"/>
            </a:srgbClr>
          </a:solidFill>
          <a:ln w="88900" cap="sq">
            <a:solidFill>
              <a:srgbClr val="F7964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TextBox 30"/>
          <p:cNvSpPr txBox="1"/>
          <p:nvPr/>
        </p:nvSpPr>
        <p:spPr>
          <a:xfrm>
            <a:off x="443242" y="17804057"/>
            <a:ext cx="6330092" cy="7325081"/>
          </a:xfrm>
          <a:prstGeom prst="rect">
            <a:avLst/>
          </a:prstGeom>
          <a:noFill/>
        </p:spPr>
        <p:txBody>
          <a:bodyPr wrap="square" rtlCol="0">
            <a:spAutoFit/>
          </a:bodyPr>
          <a:lstStyle/>
          <a:p>
            <a:r>
              <a:rPr lang="en-US" sz="2200" b="1" dirty="0" smtClean="0"/>
              <a:t>Priority Queues</a:t>
            </a:r>
          </a:p>
          <a:p>
            <a:r>
              <a:rPr lang="en-US" sz="2200" dirty="0" smtClean="0"/>
              <a:t>We perform unit tests and performance tests on four priority queue structures: linked list, splay tree, sorted-discipline calendar queue and the ladder queue.</a:t>
            </a:r>
          </a:p>
          <a:p>
            <a:endParaRPr lang="en-US" sz="1000" dirty="0"/>
          </a:p>
          <a:p>
            <a:r>
              <a:rPr lang="en-US" sz="2200" dirty="0" smtClean="0"/>
              <a:t>For the unit tests, we utilize a model that consist of </a:t>
            </a:r>
            <a:r>
              <a:rPr lang="en-US" sz="2200" dirty="0" err="1" smtClean="0"/>
              <a:t>enqueue</a:t>
            </a:r>
            <a:r>
              <a:rPr lang="en-US" sz="2200" dirty="0" smtClean="0"/>
              <a:t> and </a:t>
            </a:r>
            <a:r>
              <a:rPr lang="en-US" sz="2200" dirty="0" err="1" smtClean="0"/>
              <a:t>dequeue</a:t>
            </a:r>
            <a:r>
              <a:rPr lang="en-US" sz="2200" dirty="0" smtClean="0"/>
              <a:t> </a:t>
            </a:r>
            <a:r>
              <a:rPr lang="en-US" sz="2200" dirty="0" smtClean="0"/>
              <a:t>operations.  Fifteen events are initialized with random priorities and indices.  First the events are </a:t>
            </a:r>
            <a:r>
              <a:rPr lang="en-US" sz="2200" dirty="0" err="1" smtClean="0"/>
              <a:t>enqueue</a:t>
            </a:r>
            <a:r>
              <a:rPr lang="en-US" sz="2200" dirty="0" smtClean="0"/>
              <a:t>.  Next, events with smallest priority are sequentially </a:t>
            </a:r>
            <a:r>
              <a:rPr lang="en-US" sz="2200" dirty="0" err="1" smtClean="0"/>
              <a:t>dequeued</a:t>
            </a:r>
            <a:r>
              <a:rPr lang="en-US" sz="2200" dirty="0" smtClean="0"/>
              <a:t> until priority queue is empty.  Results shown in Figure 4 (top).</a:t>
            </a:r>
          </a:p>
          <a:p>
            <a:endParaRPr lang="en-US" sz="1000" dirty="0"/>
          </a:p>
          <a:p>
            <a:r>
              <a:rPr lang="en-US" sz="2200" dirty="0" smtClean="0"/>
              <a:t>We utilize the hold model to measure the performance of the priority queues.  We evaluate the average operation time for queue sizes ranging from 10 to 10000000 to obtain performance cure for each priority queue (Figure 4, bottom).</a:t>
            </a:r>
          </a:p>
          <a:p>
            <a:endParaRPr lang="en-US" sz="1000" dirty="0"/>
          </a:p>
          <a:p>
            <a:r>
              <a:rPr lang="en-US" sz="2200" dirty="0" smtClean="0"/>
              <a:t>Base on the unit test and performance test results, we choose the Ladder Q as the main form of priority queue that we implement in the traffic simulation model.</a:t>
            </a:r>
            <a:endParaRPr lang="en-US" sz="2200" dirty="0"/>
          </a:p>
        </p:txBody>
      </p:sp>
      <p:sp>
        <p:nvSpPr>
          <p:cNvPr id="32" name="TextBox 31"/>
          <p:cNvSpPr txBox="1"/>
          <p:nvPr/>
        </p:nvSpPr>
        <p:spPr>
          <a:xfrm>
            <a:off x="14320067" y="8915502"/>
            <a:ext cx="5820570" cy="430887"/>
          </a:xfrm>
          <a:prstGeom prst="rect">
            <a:avLst/>
          </a:prstGeom>
          <a:noFill/>
        </p:spPr>
        <p:txBody>
          <a:bodyPr wrap="square" rtlCol="0">
            <a:spAutoFit/>
          </a:bodyPr>
          <a:lstStyle/>
          <a:p>
            <a:r>
              <a:rPr lang="en-US" sz="2200" dirty="0" smtClean="0"/>
              <a:t>Figure 1. Schematic of the conceptual model.  </a:t>
            </a:r>
            <a:endParaRPr lang="en-US" sz="2200" dirty="0"/>
          </a:p>
        </p:txBody>
      </p:sp>
      <p:sp>
        <p:nvSpPr>
          <p:cNvPr id="33" name="TextBox 32"/>
          <p:cNvSpPr txBox="1"/>
          <p:nvPr/>
        </p:nvSpPr>
        <p:spPr>
          <a:xfrm>
            <a:off x="14109621" y="15461364"/>
            <a:ext cx="7264469" cy="430887"/>
          </a:xfrm>
          <a:prstGeom prst="rect">
            <a:avLst/>
          </a:prstGeom>
          <a:noFill/>
        </p:spPr>
        <p:txBody>
          <a:bodyPr wrap="square" rtlCol="0">
            <a:spAutoFit/>
          </a:bodyPr>
          <a:lstStyle/>
          <a:p>
            <a:r>
              <a:rPr lang="en-US" sz="2200" dirty="0" smtClean="0"/>
              <a:t>Figure 2. High level description of the software modules.  </a:t>
            </a:r>
            <a:endParaRPr lang="en-US" sz="2200" dirty="0"/>
          </a:p>
        </p:txBody>
      </p:sp>
      <p:sp>
        <p:nvSpPr>
          <p:cNvPr id="34" name="TextBox 33"/>
          <p:cNvSpPr txBox="1"/>
          <p:nvPr/>
        </p:nvSpPr>
        <p:spPr>
          <a:xfrm>
            <a:off x="684367" y="16124870"/>
            <a:ext cx="7743917" cy="430887"/>
          </a:xfrm>
          <a:prstGeom prst="rect">
            <a:avLst/>
          </a:prstGeom>
          <a:noFill/>
        </p:spPr>
        <p:txBody>
          <a:bodyPr wrap="square" rtlCol="0">
            <a:spAutoFit/>
          </a:bodyPr>
          <a:lstStyle/>
          <a:p>
            <a:r>
              <a:rPr lang="en-US" sz="2200" dirty="0" smtClean="0"/>
              <a:t>Figure 3. Parking lot exits and interstate entrances on Google map.</a:t>
            </a:r>
            <a:endParaRPr lang="en-US" sz="2200" dirty="0"/>
          </a:p>
        </p:txBody>
      </p:sp>
      <p:sp>
        <p:nvSpPr>
          <p:cNvPr id="35" name="TextBox 34"/>
          <p:cNvSpPr txBox="1"/>
          <p:nvPr/>
        </p:nvSpPr>
        <p:spPr>
          <a:xfrm>
            <a:off x="6910886" y="25923971"/>
            <a:ext cx="6609771" cy="769441"/>
          </a:xfrm>
          <a:prstGeom prst="rect">
            <a:avLst/>
          </a:prstGeom>
          <a:noFill/>
        </p:spPr>
        <p:txBody>
          <a:bodyPr wrap="square" rtlCol="0">
            <a:spAutoFit/>
          </a:bodyPr>
          <a:lstStyle/>
          <a:p>
            <a:r>
              <a:rPr lang="en-US" sz="2200" dirty="0" smtClean="0"/>
              <a:t>Figure 4. (Top) Priority queue unit test results.  (Bottom) Priority queue performance test results.</a:t>
            </a:r>
            <a:endParaRPr lang="en-US" sz="2200" dirty="0"/>
          </a:p>
        </p:txBody>
      </p:sp>
      <p:sp>
        <p:nvSpPr>
          <p:cNvPr id="36" name="TextBox 35"/>
          <p:cNvSpPr txBox="1"/>
          <p:nvPr/>
        </p:nvSpPr>
        <p:spPr>
          <a:xfrm>
            <a:off x="6991487" y="31975638"/>
            <a:ext cx="6609771" cy="769441"/>
          </a:xfrm>
          <a:prstGeom prst="rect">
            <a:avLst/>
          </a:prstGeom>
          <a:noFill/>
        </p:spPr>
        <p:txBody>
          <a:bodyPr wrap="square" rtlCol="0">
            <a:spAutoFit/>
          </a:bodyPr>
          <a:lstStyle/>
          <a:p>
            <a:r>
              <a:rPr lang="en-US" sz="2200" dirty="0" smtClean="0"/>
              <a:t>Figure 5.  Random number generator performance test results.</a:t>
            </a:r>
            <a:endParaRPr lang="en-US" sz="2200" dirty="0"/>
          </a:p>
        </p:txBody>
      </p:sp>
      <p:sp>
        <p:nvSpPr>
          <p:cNvPr id="37" name="TextBox 36"/>
          <p:cNvSpPr txBox="1"/>
          <p:nvPr/>
        </p:nvSpPr>
        <p:spPr>
          <a:xfrm>
            <a:off x="351948" y="25190199"/>
            <a:ext cx="6597206" cy="7540526"/>
          </a:xfrm>
          <a:prstGeom prst="rect">
            <a:avLst/>
          </a:prstGeom>
          <a:noFill/>
        </p:spPr>
        <p:txBody>
          <a:bodyPr wrap="square" rtlCol="0">
            <a:spAutoFit/>
          </a:bodyPr>
          <a:lstStyle/>
          <a:p>
            <a:r>
              <a:rPr lang="en-US" sz="2200" b="1" dirty="0" smtClean="0"/>
              <a:t>Random Number Generator</a:t>
            </a:r>
          </a:p>
          <a:p>
            <a:r>
              <a:rPr lang="en-US" sz="2200" dirty="0" smtClean="0"/>
              <a:t>Random number generator based on MT 19937 (Matsumoto and Nishimura,1998) and </a:t>
            </a:r>
            <a:r>
              <a:rPr lang="en-US" sz="2200" dirty="0" err="1" smtClean="0"/>
              <a:t>Marsaglia</a:t>
            </a:r>
            <a:r>
              <a:rPr lang="en-US" sz="2200" dirty="0" smtClean="0"/>
              <a:t>-Tsang (2000) algorithms for normal and gamma </a:t>
            </a:r>
            <a:r>
              <a:rPr lang="en-US" sz="2200" dirty="0" err="1" smtClean="0"/>
              <a:t>variates</a:t>
            </a:r>
            <a:r>
              <a:rPr lang="en-US" sz="2200" dirty="0" smtClean="0"/>
              <a:t>.</a:t>
            </a:r>
          </a:p>
          <a:p>
            <a:endParaRPr lang="en-US" sz="2200" dirty="0" smtClean="0"/>
          </a:p>
          <a:p>
            <a:r>
              <a:rPr lang="en-US" sz="2200" u="sng" dirty="0" smtClean="0"/>
              <a:t>Units Tests:</a:t>
            </a:r>
          </a:p>
          <a:p>
            <a:pPr marL="342900" indent="-342900">
              <a:buFont typeface="Arial"/>
              <a:buChar char="•"/>
            </a:pPr>
            <a:r>
              <a:rPr lang="en-US" sz="2200" dirty="0" smtClean="0"/>
              <a:t>Continuous uniform [0,1) </a:t>
            </a:r>
            <a:r>
              <a:rPr lang="en-US" sz="2200" dirty="0" err="1" smtClean="0"/>
              <a:t>variates</a:t>
            </a:r>
            <a:r>
              <a:rPr lang="en-US" sz="2200" dirty="0" smtClean="0"/>
              <a:t> always in [0,1) range.</a:t>
            </a:r>
          </a:p>
          <a:p>
            <a:pPr marL="342900" indent="-342900">
              <a:buFont typeface="Arial"/>
              <a:buChar char="•"/>
            </a:pPr>
            <a:r>
              <a:rPr lang="en-US" sz="2200" dirty="0"/>
              <a:t>Continuous uniform </a:t>
            </a:r>
            <a:r>
              <a:rPr lang="en-US" sz="2200" dirty="0" smtClean="0"/>
              <a:t>[</a:t>
            </a:r>
            <a:r>
              <a:rPr lang="en-US" sz="2200" dirty="0" err="1" smtClean="0"/>
              <a:t>a,b</a:t>
            </a:r>
            <a:r>
              <a:rPr lang="en-US" sz="2200" dirty="0" smtClean="0"/>
              <a:t>) </a:t>
            </a:r>
            <a:r>
              <a:rPr lang="en-US" sz="2200" dirty="0" err="1"/>
              <a:t>variates</a:t>
            </a:r>
            <a:r>
              <a:rPr lang="en-US" sz="2200" dirty="0"/>
              <a:t> always in </a:t>
            </a:r>
            <a:r>
              <a:rPr lang="en-US" sz="2200" dirty="0" smtClean="0"/>
              <a:t>[</a:t>
            </a:r>
            <a:r>
              <a:rPr lang="en-US" sz="2200" dirty="0" err="1" smtClean="0"/>
              <a:t>a,b</a:t>
            </a:r>
            <a:r>
              <a:rPr lang="en-US" sz="2200" dirty="0" smtClean="0"/>
              <a:t>) </a:t>
            </a:r>
            <a:r>
              <a:rPr lang="en-US" sz="2200" dirty="0"/>
              <a:t>range.</a:t>
            </a:r>
          </a:p>
          <a:p>
            <a:pPr marL="342900" indent="-342900">
              <a:buFont typeface="Arial"/>
              <a:buChar char="•"/>
            </a:pPr>
            <a:r>
              <a:rPr lang="en-US" sz="2200" dirty="0" smtClean="0"/>
              <a:t>Log-normal </a:t>
            </a:r>
            <a:r>
              <a:rPr lang="en-US" sz="2200" dirty="0" err="1" smtClean="0"/>
              <a:t>variates</a:t>
            </a:r>
            <a:r>
              <a:rPr lang="en-US" sz="2200" dirty="0"/>
              <a:t> </a:t>
            </a:r>
            <a:r>
              <a:rPr lang="en-US" sz="2200" dirty="0" smtClean="0"/>
              <a:t>never less than zero.</a:t>
            </a:r>
          </a:p>
          <a:p>
            <a:pPr marL="342900" indent="-342900">
              <a:buFont typeface="Arial"/>
              <a:buChar char="•"/>
            </a:pPr>
            <a:r>
              <a:rPr lang="en-US" sz="2200" dirty="0" smtClean="0"/>
              <a:t>Gamma </a:t>
            </a:r>
            <a:r>
              <a:rPr lang="en-US" sz="2200" dirty="0" err="1" smtClean="0"/>
              <a:t>variates</a:t>
            </a:r>
            <a:r>
              <a:rPr lang="en-US" sz="2200" dirty="0" smtClean="0"/>
              <a:t> never less than zero.</a:t>
            </a:r>
          </a:p>
          <a:p>
            <a:pPr marL="342900" indent="-342900">
              <a:buFont typeface="Arial"/>
              <a:buChar char="•"/>
            </a:pPr>
            <a:r>
              <a:rPr lang="en-US" sz="2200" dirty="0" smtClean="0"/>
              <a:t>Exponential </a:t>
            </a:r>
            <a:r>
              <a:rPr lang="en-US" sz="2200" dirty="0" err="1" smtClean="0"/>
              <a:t>variates</a:t>
            </a:r>
            <a:r>
              <a:rPr lang="en-US" sz="2200" dirty="0" smtClean="0"/>
              <a:t> never less than zero.</a:t>
            </a:r>
          </a:p>
          <a:p>
            <a:pPr marL="342900" indent="-342900">
              <a:buFont typeface="Arial"/>
              <a:buChar char="•"/>
            </a:pPr>
            <a:r>
              <a:rPr lang="en-US" sz="2200" dirty="0" smtClean="0"/>
              <a:t>Chi-Squared </a:t>
            </a:r>
            <a:r>
              <a:rPr lang="en-US" sz="2200" dirty="0" err="1" smtClean="0"/>
              <a:t>variates</a:t>
            </a:r>
            <a:r>
              <a:rPr lang="en-US" sz="2200" dirty="0" smtClean="0"/>
              <a:t> never less than zero.</a:t>
            </a:r>
          </a:p>
          <a:p>
            <a:pPr marL="342900" indent="-342900">
              <a:buFont typeface="Arial"/>
              <a:buChar char="•"/>
            </a:pPr>
            <a:r>
              <a:rPr lang="en-US" sz="2200" dirty="0" smtClean="0"/>
              <a:t>Poisson </a:t>
            </a:r>
            <a:r>
              <a:rPr lang="en-US" sz="2200" dirty="0" err="1" smtClean="0"/>
              <a:t>variates</a:t>
            </a:r>
            <a:r>
              <a:rPr lang="en-US" sz="2200" dirty="0" smtClean="0"/>
              <a:t> never less than zero.</a:t>
            </a:r>
          </a:p>
          <a:p>
            <a:pPr marL="342900" indent="-342900">
              <a:buFont typeface="Arial"/>
              <a:buChar char="•"/>
            </a:pPr>
            <a:r>
              <a:rPr lang="en-US" sz="2200" dirty="0" smtClean="0"/>
              <a:t>Pearson Chi-squared test to validate statistical properties of </a:t>
            </a:r>
            <a:r>
              <a:rPr lang="en-US" sz="2200" dirty="0" err="1" smtClean="0"/>
              <a:t>variates</a:t>
            </a:r>
            <a:r>
              <a:rPr lang="en-US" sz="2200" dirty="0" smtClean="0"/>
              <a:t>.</a:t>
            </a:r>
          </a:p>
          <a:p>
            <a:pPr marL="342900" indent="-342900">
              <a:buFont typeface="Arial"/>
              <a:buChar char="•"/>
            </a:pPr>
            <a:r>
              <a:rPr lang="en-US" sz="2200" dirty="0" smtClean="0"/>
              <a:t>Chi-Squared test for </a:t>
            </a:r>
            <a:r>
              <a:rPr lang="en-US" sz="2200" dirty="0"/>
              <a:t>P</a:t>
            </a:r>
            <a:r>
              <a:rPr lang="en-US" sz="2200" dirty="0" smtClean="0"/>
              <a:t>oisson distribution.</a:t>
            </a:r>
          </a:p>
          <a:p>
            <a:endParaRPr lang="en-US" sz="2200" dirty="0"/>
          </a:p>
          <a:p>
            <a:r>
              <a:rPr lang="en-US" sz="2200" u="sng" dirty="0" smtClean="0"/>
              <a:t>Performance Test:</a:t>
            </a:r>
          </a:p>
          <a:p>
            <a:r>
              <a:rPr lang="en-US" sz="2200" dirty="0" smtClean="0"/>
              <a:t>Measure time to generate 1000000 </a:t>
            </a:r>
            <a:r>
              <a:rPr lang="en-US" sz="2200" dirty="0" err="1" smtClean="0"/>
              <a:t>variates</a:t>
            </a:r>
            <a:r>
              <a:rPr lang="en-US" sz="2200" dirty="0" smtClean="0"/>
              <a:t>.  Results shown in Figure 5.</a:t>
            </a:r>
            <a:endParaRPr lang="en-US" sz="2200" dirty="0"/>
          </a:p>
        </p:txBody>
      </p:sp>
      <p:sp>
        <p:nvSpPr>
          <p:cNvPr id="24" name="TextBox 23"/>
          <p:cNvSpPr txBox="1"/>
          <p:nvPr/>
        </p:nvSpPr>
        <p:spPr>
          <a:xfrm>
            <a:off x="14195452" y="17691169"/>
            <a:ext cx="12783539" cy="1446550"/>
          </a:xfrm>
          <a:prstGeom prst="rect">
            <a:avLst/>
          </a:prstGeom>
          <a:noFill/>
        </p:spPr>
        <p:txBody>
          <a:bodyPr wrap="square" rtlCol="0">
            <a:spAutoFit/>
          </a:bodyPr>
          <a:lstStyle/>
          <a:p>
            <a:r>
              <a:rPr lang="en-US" sz="2200" dirty="0" smtClean="0"/>
              <a:t>We investigate the efficiency of two routing strategies:</a:t>
            </a:r>
          </a:p>
          <a:p>
            <a:pPr marL="457200" indent="-457200">
              <a:buAutoNum type="alphaUcParenBoth"/>
            </a:pPr>
            <a:r>
              <a:rPr lang="en-US" sz="2200" dirty="0" smtClean="0"/>
              <a:t>Vehicles directed along shortest paths to the interstate entrance, depending on their destination interstate.  All I-75 bound vehicles are routed to the nearest I-75 entrance regardless of whether they are northbound or southbound.</a:t>
            </a:r>
          </a:p>
        </p:txBody>
      </p:sp>
      <p:sp>
        <p:nvSpPr>
          <p:cNvPr id="26" name="TextBox 25"/>
          <p:cNvSpPr txBox="1"/>
          <p:nvPr/>
        </p:nvSpPr>
        <p:spPr>
          <a:xfrm>
            <a:off x="15225734" y="25382098"/>
            <a:ext cx="3654926" cy="461665"/>
          </a:xfrm>
          <a:prstGeom prst="rect">
            <a:avLst/>
          </a:prstGeom>
          <a:noFill/>
        </p:spPr>
        <p:txBody>
          <a:bodyPr wrap="square" rtlCol="0">
            <a:spAutoFit/>
          </a:bodyPr>
          <a:lstStyle/>
          <a:p>
            <a:pPr algn="ctr"/>
            <a:r>
              <a:rPr lang="en-US" sz="2400" b="1" u="sng" dirty="0" smtClean="0"/>
              <a:t>Strategy A</a:t>
            </a:r>
            <a:endParaRPr lang="en-US" sz="2400" b="1" u="sng" dirty="0"/>
          </a:p>
        </p:txBody>
      </p:sp>
      <p:sp>
        <p:nvSpPr>
          <p:cNvPr id="38" name="TextBox 37"/>
          <p:cNvSpPr txBox="1"/>
          <p:nvPr/>
        </p:nvSpPr>
        <p:spPr>
          <a:xfrm>
            <a:off x="21854478" y="25382098"/>
            <a:ext cx="3654926" cy="461665"/>
          </a:xfrm>
          <a:prstGeom prst="rect">
            <a:avLst/>
          </a:prstGeom>
          <a:noFill/>
        </p:spPr>
        <p:txBody>
          <a:bodyPr wrap="square" rtlCol="0">
            <a:spAutoFit/>
          </a:bodyPr>
          <a:lstStyle/>
          <a:p>
            <a:pPr algn="ctr"/>
            <a:r>
              <a:rPr lang="en-US" sz="2400" b="1" u="sng" dirty="0" smtClean="0"/>
              <a:t>Strategy B</a:t>
            </a:r>
            <a:endParaRPr lang="en-US" sz="2400" b="1" u="sng" dirty="0"/>
          </a:p>
        </p:txBody>
      </p:sp>
      <p:cxnSp>
        <p:nvCxnSpPr>
          <p:cNvPr id="40" name="Straight Connector 39"/>
          <p:cNvCxnSpPr/>
          <p:nvPr/>
        </p:nvCxnSpPr>
        <p:spPr>
          <a:xfrm>
            <a:off x="20520986" y="26090862"/>
            <a:ext cx="28223" cy="6346999"/>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3646839" y="34007779"/>
            <a:ext cx="0" cy="2076907"/>
          </a:xfrm>
          <a:prstGeom prst="line">
            <a:avLst/>
          </a:prstGeom>
          <a:ln w="571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70814" y="33659550"/>
            <a:ext cx="13030443" cy="2677656"/>
          </a:xfrm>
          <a:prstGeom prst="rect">
            <a:avLst/>
          </a:prstGeom>
          <a:noFill/>
        </p:spPr>
        <p:txBody>
          <a:bodyPr wrap="square" rtlCol="0">
            <a:spAutoFit/>
          </a:bodyPr>
          <a:lstStyle/>
          <a:p>
            <a:pPr marL="342900" indent="-342900">
              <a:buFont typeface="Arial"/>
              <a:buChar char="•"/>
            </a:pPr>
            <a:r>
              <a:rPr lang="en-US" sz="2400" dirty="0" smtClean="0"/>
              <a:t>The traffic system model successfully simulated traffic flows along road networks in downtown Atlanta, Georgia.</a:t>
            </a:r>
            <a:endParaRPr lang="en-US" sz="2400" dirty="0"/>
          </a:p>
          <a:p>
            <a:pPr marL="342900" indent="-342900">
              <a:buFont typeface="Arial"/>
              <a:buChar char="•"/>
            </a:pPr>
            <a:r>
              <a:rPr lang="en-US" sz="2400" dirty="0" smtClean="0"/>
              <a:t>The model is able to route all the vehicles from the parking lots to the highway entrances following both prescribed routing strategies.  E.g. </a:t>
            </a:r>
            <a:r>
              <a:rPr lang="en-US" sz="2400" dirty="0"/>
              <a:t>n</a:t>
            </a:r>
            <a:r>
              <a:rPr lang="en-US" sz="2400" dirty="0" smtClean="0"/>
              <a:t>o deadlocks, no cars stuck in the road networks.</a:t>
            </a:r>
            <a:endParaRPr lang="en-US" sz="2400" dirty="0"/>
          </a:p>
          <a:p>
            <a:pPr marL="342900" indent="-342900">
              <a:buFont typeface="Arial"/>
              <a:buChar char="•"/>
            </a:pPr>
            <a:r>
              <a:rPr lang="en-US" sz="2400" dirty="0" smtClean="0"/>
              <a:t>Strategy A is statistically better than Strategy B.</a:t>
            </a:r>
          </a:p>
          <a:p>
            <a:pPr marL="342900" indent="-342900">
              <a:buFont typeface="Arial"/>
              <a:buChar char="•"/>
            </a:pPr>
            <a:r>
              <a:rPr lang="en-US" sz="2400" dirty="0" smtClean="0"/>
              <a:t>Strategy B failed because: (1) we did not route vehicles far away enough from congested areas, (2) increased path lengths, and (3) forcing some existing roads to be one way. </a:t>
            </a:r>
          </a:p>
        </p:txBody>
      </p:sp>
      <p:sp>
        <p:nvSpPr>
          <p:cNvPr id="48" name="TextBox 47"/>
          <p:cNvSpPr txBox="1"/>
          <p:nvPr/>
        </p:nvSpPr>
        <p:spPr>
          <a:xfrm>
            <a:off x="13831001" y="33702600"/>
            <a:ext cx="13311231" cy="2677656"/>
          </a:xfrm>
          <a:prstGeom prst="rect">
            <a:avLst/>
          </a:prstGeom>
          <a:noFill/>
        </p:spPr>
        <p:txBody>
          <a:bodyPr wrap="square" rtlCol="0">
            <a:spAutoFit/>
          </a:bodyPr>
          <a:lstStyle/>
          <a:p>
            <a:r>
              <a:rPr lang="en-US" sz="2400" dirty="0" smtClean="0"/>
              <a:t>Caveats: For </a:t>
            </a:r>
            <a:r>
              <a:rPr lang="en-US" sz="2400" dirty="0"/>
              <a:t>both routing strategies, the average delay time is a little high: in the order of ~1.5 - 2hrs</a:t>
            </a:r>
            <a:r>
              <a:rPr lang="en-US" sz="2400" dirty="0" smtClean="0"/>
              <a:t>.</a:t>
            </a:r>
          </a:p>
          <a:p>
            <a:pPr marL="342900" indent="-342900">
              <a:buFont typeface="Arial"/>
              <a:buChar char="•"/>
            </a:pPr>
            <a:r>
              <a:rPr lang="en-US" sz="2400" dirty="0" smtClean="0"/>
              <a:t>Can be due behavior of traffic on roads.  Cars within the same road do not change lanes, even if the adjacent lane is empty while its lane is jammed.</a:t>
            </a:r>
          </a:p>
          <a:p>
            <a:pPr marL="342900" indent="-342900">
              <a:buFont typeface="Arial"/>
              <a:buChar char="•"/>
            </a:pPr>
            <a:r>
              <a:rPr lang="en-US" sz="2400" dirty="0" smtClean="0"/>
              <a:t>Can also be due to behavior at the intersections. The intersection is behaving like a traffic light.  It won’t switch direction even if the road has no vehicles. </a:t>
            </a:r>
          </a:p>
          <a:p>
            <a:pPr marL="342900" indent="-342900">
              <a:buFont typeface="Arial"/>
              <a:buChar char="•"/>
            </a:pPr>
            <a:r>
              <a:rPr lang="en-US" sz="2400" dirty="0" smtClean="0"/>
              <a:t>Most paths have evacuation time of less than 1hr, a few that is shared by many parking lots caused the average delay time to increase to ~1.5 – 2 hrs.</a:t>
            </a:r>
            <a:endParaRPr lang="en-US" sz="2400" dirty="0"/>
          </a:p>
        </p:txBody>
      </p:sp>
      <p:sp>
        <p:nvSpPr>
          <p:cNvPr id="55" name="TextBox 54"/>
          <p:cNvSpPr txBox="1"/>
          <p:nvPr/>
        </p:nvSpPr>
        <p:spPr>
          <a:xfrm>
            <a:off x="14238504" y="19140382"/>
            <a:ext cx="4932744" cy="5509199"/>
          </a:xfrm>
          <a:prstGeom prst="rect">
            <a:avLst/>
          </a:prstGeom>
          <a:noFill/>
        </p:spPr>
        <p:txBody>
          <a:bodyPr wrap="square" rtlCol="0">
            <a:spAutoFit/>
          </a:bodyPr>
          <a:lstStyle/>
          <a:p>
            <a:r>
              <a:rPr lang="en-US" sz="2200" dirty="0" smtClean="0"/>
              <a:t>(B)  This </a:t>
            </a:r>
            <a:r>
              <a:rPr lang="en-US" sz="2200" dirty="0"/>
              <a:t>routing plan is formulated base on the following ideas: (1). To route cars from parking lots so that the drive near other parking lots' exits as little as possible.   (2). To route cars from parking lots around the congested areas even if this will result in longer paths.  (3). To make some roads (especially near the parking lot exits) one-way to increase the possible bandwidth. </a:t>
            </a:r>
            <a:endParaRPr lang="en-US" sz="2200" dirty="0" smtClean="0"/>
          </a:p>
          <a:p>
            <a:endParaRPr lang="en-US" sz="2200" dirty="0"/>
          </a:p>
          <a:p>
            <a:endParaRPr lang="en-US" sz="2200" dirty="0" smtClean="0"/>
          </a:p>
          <a:p>
            <a:r>
              <a:rPr lang="en-US" sz="2200" dirty="0" smtClean="0"/>
              <a:t>For </a:t>
            </a:r>
            <a:r>
              <a:rPr lang="en-US" sz="2200" dirty="0"/>
              <a:t>each strategy, we ran the simulation 1000 times and collect data on average delay time of the vehicles for each run.</a:t>
            </a:r>
          </a:p>
          <a:p>
            <a:endParaRPr lang="en-US" sz="2200" dirty="0"/>
          </a:p>
        </p:txBody>
      </p:sp>
      <p:sp>
        <p:nvSpPr>
          <p:cNvPr id="57" name="TextBox 56"/>
          <p:cNvSpPr txBox="1"/>
          <p:nvPr/>
        </p:nvSpPr>
        <p:spPr>
          <a:xfrm>
            <a:off x="19231597" y="24891976"/>
            <a:ext cx="6609771" cy="430887"/>
          </a:xfrm>
          <a:prstGeom prst="rect">
            <a:avLst/>
          </a:prstGeom>
          <a:noFill/>
        </p:spPr>
        <p:txBody>
          <a:bodyPr wrap="square" rtlCol="0">
            <a:spAutoFit/>
          </a:bodyPr>
          <a:lstStyle/>
          <a:p>
            <a:r>
              <a:rPr lang="en-US" sz="2200" dirty="0" smtClean="0"/>
              <a:t>Figure </a:t>
            </a:r>
            <a:r>
              <a:rPr lang="en-US" sz="2200" dirty="0" smtClean="0"/>
              <a:t>6. The graphical user interface of the model.</a:t>
            </a:r>
            <a:endParaRPr lang="en-US" sz="2200" dirty="0"/>
          </a:p>
        </p:txBody>
      </p:sp>
      <p:pic>
        <p:nvPicPr>
          <p:cNvPr id="58" name="Picture 57" descr="Screen shot 2012-02-24 at 2.10.36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318280" y="18946657"/>
            <a:ext cx="7180035" cy="5978200"/>
          </a:xfrm>
          <a:prstGeom prst="rect">
            <a:avLst/>
          </a:prstGeom>
          <a:ln>
            <a:solidFill>
              <a:srgbClr val="000000"/>
            </a:solidFill>
          </a:ln>
        </p:spPr>
      </p:pic>
      <p:pic>
        <p:nvPicPr>
          <p:cNvPr id="60" name="Picture 59" descr="default-stat-plot.tiff"/>
          <p:cNvPicPr>
            <a:picLocks noChangeAspect="1"/>
          </p:cNvPicPr>
          <p:nvPr/>
        </p:nvPicPr>
        <p:blipFill rotWithShape="1">
          <a:blip r:embed="rId12">
            <a:extLst>
              <a:ext uri="{28A0092B-C50C-407E-A947-70E740481C1C}">
                <a14:useLocalDpi xmlns:a14="http://schemas.microsoft.com/office/drawing/2010/main" val="0"/>
              </a:ext>
            </a:extLst>
          </a:blip>
          <a:srcRect l="5294" t="7705" b="44913"/>
          <a:stretch/>
        </p:blipFill>
        <p:spPr>
          <a:xfrm>
            <a:off x="14109621" y="28544540"/>
            <a:ext cx="6303918" cy="4065521"/>
          </a:xfrm>
          <a:prstGeom prst="rect">
            <a:avLst/>
          </a:prstGeom>
          <a:ln>
            <a:solidFill>
              <a:srgbClr val="000000"/>
            </a:solidFill>
          </a:ln>
        </p:spPr>
      </p:pic>
      <p:pic>
        <p:nvPicPr>
          <p:cNvPr id="62" name="Picture 61" descr="default-stat-plot.tiff"/>
          <p:cNvPicPr>
            <a:picLocks noChangeAspect="1"/>
          </p:cNvPicPr>
          <p:nvPr/>
        </p:nvPicPr>
        <p:blipFill rotWithShape="1">
          <a:blip r:embed="rId12">
            <a:extLst>
              <a:ext uri="{28A0092B-C50C-407E-A947-70E740481C1C}">
                <a14:useLocalDpi xmlns:a14="http://schemas.microsoft.com/office/drawing/2010/main" val="0"/>
              </a:ext>
            </a:extLst>
          </a:blip>
          <a:srcRect l="4159" t="77413" r="31272" b="1"/>
          <a:stretch/>
        </p:blipFill>
        <p:spPr>
          <a:xfrm>
            <a:off x="14722602" y="25955654"/>
            <a:ext cx="4995074" cy="2459736"/>
          </a:xfrm>
          <a:prstGeom prst="rect">
            <a:avLst/>
          </a:prstGeom>
          <a:ln>
            <a:solidFill>
              <a:srgbClr val="000000"/>
            </a:solidFill>
          </a:ln>
        </p:spPr>
      </p:pic>
      <p:pic>
        <p:nvPicPr>
          <p:cNvPr id="63" name="Picture 62" descr="alternative-stat-plot.tiff"/>
          <p:cNvPicPr>
            <a:picLocks noChangeAspect="1"/>
          </p:cNvPicPr>
          <p:nvPr/>
        </p:nvPicPr>
        <p:blipFill rotWithShape="1">
          <a:blip r:embed="rId13">
            <a:extLst>
              <a:ext uri="{28A0092B-C50C-407E-A947-70E740481C1C}">
                <a14:useLocalDpi xmlns:a14="http://schemas.microsoft.com/office/drawing/2010/main" val="0"/>
              </a:ext>
            </a:extLst>
          </a:blip>
          <a:srcRect l="5730" t="6114" b="45095"/>
          <a:stretch/>
        </p:blipFill>
        <p:spPr>
          <a:xfrm>
            <a:off x="20666289" y="28544540"/>
            <a:ext cx="6411365" cy="4065520"/>
          </a:xfrm>
          <a:prstGeom prst="rect">
            <a:avLst/>
          </a:prstGeom>
          <a:ln>
            <a:solidFill>
              <a:srgbClr val="000000"/>
            </a:solidFill>
          </a:ln>
        </p:spPr>
      </p:pic>
      <p:pic>
        <p:nvPicPr>
          <p:cNvPr id="64" name="Picture 63" descr="alternative-stat-plot.tiff"/>
          <p:cNvPicPr>
            <a:picLocks noChangeAspect="1"/>
          </p:cNvPicPr>
          <p:nvPr/>
        </p:nvPicPr>
        <p:blipFill rotWithShape="1">
          <a:blip r:embed="rId13">
            <a:extLst>
              <a:ext uri="{28A0092B-C50C-407E-A947-70E740481C1C}">
                <a14:useLocalDpi xmlns:a14="http://schemas.microsoft.com/office/drawing/2010/main" val="0"/>
              </a:ext>
            </a:extLst>
          </a:blip>
          <a:srcRect l="5729" t="77930" r="32377" b="-1109"/>
          <a:stretch/>
        </p:blipFill>
        <p:spPr>
          <a:xfrm>
            <a:off x="21460573" y="25964380"/>
            <a:ext cx="4995074" cy="2459736"/>
          </a:xfrm>
          <a:prstGeom prst="rect">
            <a:avLst/>
          </a:prstGeom>
          <a:ln>
            <a:solidFill>
              <a:srgbClr val="000000"/>
            </a:solidFill>
          </a:ln>
        </p:spPr>
      </p:pic>
    </p:spTree>
    <p:extLst>
      <p:ext uri="{BB962C8B-B14F-4D97-AF65-F5344CB8AC3E}">
        <p14:creationId xmlns:p14="http://schemas.microsoft.com/office/powerpoint/2010/main" val="873918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1653</TotalTime>
  <Words>1258</Words>
  <Application>Microsoft Macintosh PowerPoint</Application>
  <PresentationFormat>Custom</PresentationFormat>
  <Paragraphs>97</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Georgia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Cheng</dc:creator>
  <cp:lastModifiedBy>Yiwei Cheng</cp:lastModifiedBy>
  <cp:revision>88</cp:revision>
  <dcterms:created xsi:type="dcterms:W3CDTF">2012-02-22T23:22:11Z</dcterms:created>
  <dcterms:modified xsi:type="dcterms:W3CDTF">2012-02-25T15:05:52Z</dcterms:modified>
</cp:coreProperties>
</file>